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15"/>
  </p:notesMasterIdLst>
  <p:handoutMasterIdLst>
    <p:handoutMasterId r:id="rId16"/>
  </p:handoutMasterIdLst>
  <p:sldIdLst>
    <p:sldId id="264" r:id="rId2"/>
    <p:sldId id="273" r:id="rId3"/>
    <p:sldId id="270" r:id="rId4"/>
    <p:sldId id="271" r:id="rId5"/>
    <p:sldId id="276" r:id="rId6"/>
    <p:sldId id="274" r:id="rId7"/>
    <p:sldId id="275" r:id="rId8"/>
    <p:sldId id="265" r:id="rId9"/>
    <p:sldId id="277" r:id="rId10"/>
    <p:sldId id="278" r:id="rId11"/>
    <p:sldId id="279" r:id="rId12"/>
    <p:sldId id="280" r:id="rId13"/>
    <p:sldId id="260" r:id="rId14"/>
  </p:sldIdLst>
  <p:sldSz cx="9906000" cy="6858000" type="A4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93939"/>
    <a:srgbClr val="888888"/>
    <a:srgbClr val="E6E6E6"/>
    <a:srgbClr val="323E1A"/>
    <a:srgbClr val="003300"/>
    <a:srgbClr val="00009A"/>
    <a:srgbClr val="00007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7F97BB-C833-4FB7-BDE5-3F7075034690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佈景主題樣式 2 - 輔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中等深淺樣式 1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FECB4D8-DB02-4DC6-A0A2-4F2EBAE1DC90}" styleName="中等深淺樣式 1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27102A9-8310-4765-A935-A1911B00CA55}" styleName="淺色樣式 1 - 輔色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佈景主題樣式 2 - 輔色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佈景主題樣式 2 - 輔色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05" autoAdjust="0"/>
    <p:restoredTop sz="94660" autoAdjust="0"/>
  </p:normalViewPr>
  <p:slideViewPr>
    <p:cSldViewPr showGuides="1">
      <p:cViewPr varScale="1">
        <p:scale>
          <a:sx n="75" d="100"/>
          <a:sy n="75" d="100"/>
        </p:scale>
        <p:origin x="67" y="192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F5AB9-3463-4E65-AFD3-5431B79ADFDC}" type="datetimeFigureOut">
              <a:rPr lang="zh-TW" altLang="en-US" smtClean="0"/>
              <a:pPr/>
              <a:t>2024/8/20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C45D-A6E0-411D-9D9F-B22D9F5136D5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107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FF680-7B6B-4655-B6A1-33A8AD0AE8B4}" type="datetimeFigureOut">
              <a:rPr lang="zh-TW" altLang="en-US" smtClean="0"/>
              <a:pPr/>
              <a:t>2024/8/20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E9FB9-4D1E-4A88-8F87-B34AFE16905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53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32520" y="2708920"/>
            <a:ext cx="8640960" cy="720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封面</a:t>
            </a:r>
            <a:r>
              <a:rPr lang="en-US" altLang="zh-TW" dirty="0"/>
              <a:t>/</a:t>
            </a:r>
            <a:r>
              <a:rPr lang="zh-TW" altLang="en-US" dirty="0"/>
              <a:t>區塊</a:t>
            </a:r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  <p:sp>
        <p:nvSpPr>
          <p:cNvPr id="4" name="日期版面配置區 5">
            <a:extLst>
              <a:ext uri="{FF2B5EF4-FFF2-40B4-BE49-F238E27FC236}">
                <a16:creationId xmlns:a16="http://schemas.microsoft.com/office/drawing/2014/main" id="{525D5A74-BD54-8FD4-A9F3-AA2A79205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36437" y="6685988"/>
            <a:ext cx="545049" cy="17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B0EA5506-5C77-4A4C-8F16-8EC3CBEC5720}" type="datetimeyyyy">
              <a:rPr lang="en-US" altLang="zh-TW" smtClean="0"/>
              <a:t>2024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4531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5600" y="979200"/>
            <a:ext cx="7775832" cy="4680520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日期版面配置區 5">
            <a:extLst>
              <a:ext uri="{FF2B5EF4-FFF2-40B4-BE49-F238E27FC236}">
                <a16:creationId xmlns:a16="http://schemas.microsoft.com/office/drawing/2014/main" id="{72B84ABE-F814-8085-99D9-184E28176B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57702" y="6685988"/>
            <a:ext cx="599554" cy="17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CFB88040-9490-4993-9F5D-87EF6F904F52}" type="datetimeyyyy">
              <a:rPr lang="en-US" altLang="zh-TW" smtClean="0"/>
              <a:t>2024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785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5">
            <a:extLst>
              <a:ext uri="{FF2B5EF4-FFF2-40B4-BE49-F238E27FC236}">
                <a16:creationId xmlns:a16="http://schemas.microsoft.com/office/drawing/2014/main" id="{748D895B-53E5-725B-4C28-EF4A5512D4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57702" y="6685988"/>
            <a:ext cx="599554" cy="17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1C75E114-DBDF-4A5F-821E-D47A0B8DB17D}" type="datetimeyyyy">
              <a:rPr lang="en-US" altLang="zh-TW" smtClean="0"/>
              <a:t>2024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8894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32520" y="1124744"/>
            <a:ext cx="8640960" cy="4680520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4" name="日期版面配置區 5">
            <a:extLst>
              <a:ext uri="{FF2B5EF4-FFF2-40B4-BE49-F238E27FC236}">
                <a16:creationId xmlns:a16="http://schemas.microsoft.com/office/drawing/2014/main" id="{E55BB4C0-2B8E-7F74-8D56-46C67AA038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57702" y="6685988"/>
            <a:ext cx="599554" cy="17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6DE64F84-64EF-4A21-9ECE-5AADC4E0ACC3}" type="datetimeyyyy">
              <a:rPr lang="en-US" altLang="zh-TW" smtClean="0"/>
              <a:t>2024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293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3536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632520" y="1088740"/>
            <a:ext cx="8640960" cy="5148572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3" name="日期版面配置區 5">
            <a:extLst>
              <a:ext uri="{FF2B5EF4-FFF2-40B4-BE49-F238E27FC236}">
                <a16:creationId xmlns:a16="http://schemas.microsoft.com/office/drawing/2014/main" id="{4644F2F7-0175-A630-21EA-2E31C7BDD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57702" y="6685988"/>
            <a:ext cx="599554" cy="17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04308BB5-8446-4303-AA62-A0F48BD1DAC7}" type="datetimeyyyy">
              <a:rPr lang="en-US" altLang="zh-TW" smtClean="0"/>
              <a:t>2024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06461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sz="quarter" idx="13"/>
          </p:nvPr>
        </p:nvSpPr>
        <p:spPr>
          <a:xfrm>
            <a:off x="632520" y="1125091"/>
            <a:ext cx="4111947" cy="503996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4"/>
          </p:nvPr>
        </p:nvSpPr>
        <p:spPr>
          <a:xfrm>
            <a:off x="5150340" y="1124744"/>
            <a:ext cx="4105275" cy="5040312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5">
            <a:extLst>
              <a:ext uri="{FF2B5EF4-FFF2-40B4-BE49-F238E27FC236}">
                <a16:creationId xmlns:a16="http://schemas.microsoft.com/office/drawing/2014/main" id="{A1359A57-F17F-123E-4C41-B72280D66E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57702" y="6685988"/>
            <a:ext cx="599554" cy="17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D6CB5358-FDC0-4253-BA24-C6EE141CA75A}" type="datetimeyyyy">
              <a:rPr lang="en-US" altLang="zh-TW" smtClean="0"/>
              <a:t>2024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121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16897" y="1124744"/>
            <a:ext cx="5259982" cy="5184576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120" y="1124744"/>
            <a:ext cx="3197327" cy="5184576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5" name="日期版面配置區 5">
            <a:extLst>
              <a:ext uri="{FF2B5EF4-FFF2-40B4-BE49-F238E27FC236}">
                <a16:creationId xmlns:a16="http://schemas.microsoft.com/office/drawing/2014/main" id="{E2D167AA-AC85-67ED-FCE7-C8ECDA21A6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57702" y="6685988"/>
            <a:ext cx="599554" cy="17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129EC6EC-416D-4A72-9355-59A9935B9B54}" type="datetimeyyyy">
              <a:rPr lang="en-US" altLang="zh-TW" smtClean="0"/>
              <a:t>2024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7517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5">
            <a:extLst>
              <a:ext uri="{FF2B5EF4-FFF2-40B4-BE49-F238E27FC236}">
                <a16:creationId xmlns:a16="http://schemas.microsoft.com/office/drawing/2014/main" id="{2761EBAC-ED47-9270-E740-EA848A4E09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57702" y="6685988"/>
            <a:ext cx="599554" cy="17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F44D928E-CFC4-4079-ACB3-B69E7BB96CC3}" type="datetimeyyyy">
              <a:rPr lang="en-US" altLang="zh-TW" smtClean="0"/>
              <a:t>2024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3833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5">
            <a:extLst>
              <a:ext uri="{FF2B5EF4-FFF2-40B4-BE49-F238E27FC236}">
                <a16:creationId xmlns:a16="http://schemas.microsoft.com/office/drawing/2014/main" id="{C73D05A0-329D-43CC-F2AC-A5B49C824B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57702" y="6685988"/>
            <a:ext cx="599554" cy="1714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0280E951-E9B0-4102-A13F-E31170A35988}" type="datetimeyyyy">
              <a:rPr lang="en-US" altLang="zh-TW" smtClean="0"/>
              <a:t>2024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915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 bwMode="ltGray">
          <a:xfrm>
            <a:off x="1065600" y="979200"/>
            <a:ext cx="7776000" cy="496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第一層 </a:t>
            </a:r>
            <a:r>
              <a:rPr lang="en-US" altLang="zh-TW" dirty="0"/>
              <a:t>28</a:t>
            </a:r>
            <a:r>
              <a:rPr lang="zh-TW" altLang="en-US" dirty="0"/>
              <a:t>號 粗體</a:t>
            </a:r>
          </a:p>
          <a:p>
            <a:pPr lvl="1"/>
            <a:r>
              <a:rPr lang="zh-TW" altLang="en-US" dirty="0"/>
              <a:t>第二層 </a:t>
            </a:r>
            <a:r>
              <a:rPr lang="en-US" altLang="zh-TW" dirty="0"/>
              <a:t>24</a:t>
            </a:r>
            <a:r>
              <a:rPr lang="zh-TW" altLang="en-US" dirty="0"/>
              <a:t>號 </a:t>
            </a:r>
          </a:p>
          <a:p>
            <a:pPr lvl="2"/>
            <a:r>
              <a:rPr lang="zh-TW" altLang="en-US" dirty="0"/>
              <a:t>第三層 </a:t>
            </a:r>
            <a:r>
              <a:rPr lang="en-US" altLang="zh-TW" dirty="0"/>
              <a:t>20</a:t>
            </a:r>
            <a:r>
              <a:rPr lang="zh-TW" altLang="en-US" dirty="0"/>
              <a:t>號</a:t>
            </a:r>
          </a:p>
          <a:p>
            <a:pPr lvl="3"/>
            <a:r>
              <a:rPr lang="zh-TW" altLang="en-US" dirty="0"/>
              <a:t>第四層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  <a:p>
            <a:pPr lvl="4"/>
            <a:r>
              <a:rPr lang="zh-TW" altLang="en-US" dirty="0"/>
              <a:t>第五層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556956" y="6647583"/>
            <a:ext cx="792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fld id="{8F4EACC7-37E3-43A5-A5FB-BEB9CE95D266}" type="slidenum">
              <a:rPr lang="zh-TW" altLang="en-US" sz="1000" smtClean="0">
                <a:solidFill>
                  <a:schemeClr val="bg1"/>
                </a:solidFill>
              </a:rPr>
              <a:pPr algn="ctr"/>
              <a:t>‹#›</a:t>
            </a:fld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81037" y="72009"/>
            <a:ext cx="8543925" cy="6926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2791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7" r:id="rId2"/>
    <p:sldLayoutId id="2147483668" r:id="rId3"/>
    <p:sldLayoutId id="2147483669" r:id="rId4"/>
    <p:sldLayoutId id="2147483653" r:id="rId5"/>
    <p:sldLayoutId id="2147483657" r:id="rId6"/>
    <p:sldLayoutId id="2147483671" r:id="rId7"/>
    <p:sldLayoutId id="2147483670" r:id="rId8"/>
    <p:sldLayoutId id="2147483676" r:id="rId9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lang="zh-TW" altLang="en-US" sz="3600" b="1" kern="1200" spc="300" dirty="0">
          <a:solidFill>
            <a:srgbClr val="FFC000"/>
          </a:solidFill>
          <a:latin typeface="+mn-ea"/>
          <a:ea typeface="+mn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l"/>
        <a:defRPr sz="2800" b="1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14375" indent="-3524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u"/>
        <a:defRPr sz="2400" b="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990600" indent="-2762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" panose="05000000000000000000" pitchFamily="2" charset="2"/>
        <a:buChar char="p"/>
        <a:defRPr sz="20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12573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4"/>
        </a:buClr>
        <a:buFont typeface="Wingdings" panose="05000000000000000000" pitchFamily="2" charset="2"/>
        <a:buChar char="n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15240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Arial" pitchFamily="34" charset="0"/>
        <a:buChar char="»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vita510.blogspot.com/2013/05/blog-post_24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13" Type="http://schemas.openxmlformats.org/officeDocument/2006/relationships/image" Target="../media/image23.png"/><Relationship Id="rId3" Type="http://schemas.openxmlformats.org/officeDocument/2006/relationships/image" Target="../media/image13.sv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image" Target="../media/image12.png"/><Relationship Id="rId16" Type="http://schemas.openxmlformats.org/officeDocument/2006/relationships/image" Target="../media/image26.sv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sv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2340000"/>
            <a:ext cx="9906000" cy="720080"/>
          </a:xfrm>
        </p:spPr>
        <p:txBody>
          <a:bodyPr>
            <a:normAutofit/>
          </a:bodyPr>
          <a:lstStyle/>
          <a:p>
            <a:r>
              <a:rPr lang="en-US" altLang="zh-TW" sz="4000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LearnLink</a:t>
            </a:r>
            <a:r>
              <a:rPr lang="zh-TW" altLang="en-US" sz="4000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家教平台</a:t>
            </a:r>
          </a:p>
        </p:txBody>
      </p:sp>
      <p:sp>
        <p:nvSpPr>
          <p:cNvPr id="8" name="副標題 4"/>
          <p:cNvSpPr txBox="1">
            <a:spLocks/>
          </p:cNvSpPr>
          <p:nvPr/>
        </p:nvSpPr>
        <p:spPr bwMode="ltGray">
          <a:xfrm>
            <a:off x="1353600" y="3960000"/>
            <a:ext cx="7704856" cy="184526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rgbClr val="3939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None/>
              <a:defRPr sz="2400" b="1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組別：第五組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組員：盧彥辰，許碩宇，呂紹瑜，陳之翔，羅盈靜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指導老師：許雅婷、錢達治</a:t>
            </a:r>
            <a:endParaRPr lang="en-US" altLang="zh-TW" sz="2400" b="0" dirty="0">
              <a:solidFill>
                <a:schemeClr val="accent4"/>
              </a:solidFill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E6DB61-FDA3-7301-E32A-5A4C7417001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08E9313-EDBE-4E6F-8330-4C4C5F95F7E2}" type="datetimeyyyy">
              <a:rPr lang="en-US" altLang="zh-TW" smtClean="0"/>
              <a:t>2024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86117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 idx="4294967295"/>
          </p:nvPr>
        </p:nvSpPr>
        <p:spPr>
          <a:xfrm>
            <a:off x="632520" y="72008"/>
            <a:ext cx="8640960" cy="692696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zh-TW" altLang="en-US" dirty="0"/>
              <a:t>功能介紹</a:t>
            </a:r>
            <a:r>
              <a:rPr lang="en-US" altLang="zh-TW" dirty="0"/>
              <a:t>(</a:t>
            </a:r>
            <a:r>
              <a:rPr lang="zh-TW" altLang="en-US" dirty="0"/>
              <a:t>會員中心</a:t>
            </a:r>
            <a:r>
              <a:rPr lang="en-US" altLang="zh-TW" dirty="0"/>
              <a:t>-</a:t>
            </a:r>
            <a:r>
              <a:rPr lang="zh-TW" altLang="en-US" dirty="0"/>
              <a:t>基本資料 老師 學生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2106DF1-25D2-5580-7EB8-D7612429A24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815D80E-6C26-480B-BA71-FC31D19D11DE}" type="datetimeyyyy">
              <a:rPr lang="en-US" altLang="zh-TW" smtClean="0"/>
              <a:t>2024</a:t>
            </a:fld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35BD3D1-08A3-4289-A893-FFE7F7221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Windows 10_11 內建的螢幕錄影功能設定與使用教學 _ KJie Notes 和其他 1 個頁面 - 設定檔 1 - Microsoft​ Edge 2024-08-20 14-34-04">
            <a:hlinkClick r:id="" action="ppaction://media"/>
            <a:extLst>
              <a:ext uri="{FF2B5EF4-FFF2-40B4-BE49-F238E27FC236}">
                <a16:creationId xmlns:a16="http://schemas.microsoft.com/office/drawing/2014/main" id="{7E054714-992D-48CB-8F22-3758395448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 bwMode="ltGray">
          <a:xfrm>
            <a:off x="197710" y="789712"/>
            <a:ext cx="9510579" cy="53755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5186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 idx="4294967295"/>
          </p:nvPr>
        </p:nvSpPr>
        <p:spPr>
          <a:xfrm>
            <a:off x="632520" y="72008"/>
            <a:ext cx="8640960" cy="69269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功能介紹</a:t>
            </a:r>
            <a:r>
              <a:rPr lang="en-US" altLang="zh-TW" dirty="0"/>
              <a:t>(</a:t>
            </a:r>
            <a:r>
              <a:rPr lang="zh-TW" altLang="en-US" dirty="0"/>
              <a:t>收藏</a:t>
            </a:r>
            <a:r>
              <a:rPr lang="en-US" altLang="zh-TW" dirty="0"/>
              <a:t>/</a:t>
            </a:r>
            <a:r>
              <a:rPr lang="zh-TW" altLang="en-US" dirty="0"/>
              <a:t>聯絡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2106DF1-25D2-5580-7EB8-D7612429A24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815D80E-6C26-480B-BA71-FC31D19D11DE}" type="datetimeyyyy">
              <a:rPr lang="en-US" altLang="zh-TW" smtClean="0"/>
              <a:t>2024</a:t>
            </a:fld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94F6967-04ED-4B0C-9609-E59880591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Windows 10_11 內建的螢幕錄影功能設定與使用教學 _ KJie Notes 和其他 1 個頁面 - 設定檔 1 - Microsoft​ Edge 2024-08-20 14-34-04">
            <a:hlinkClick r:id="" action="ppaction://media"/>
            <a:extLst>
              <a:ext uri="{FF2B5EF4-FFF2-40B4-BE49-F238E27FC236}">
                <a16:creationId xmlns:a16="http://schemas.microsoft.com/office/drawing/2014/main" id="{DC04B265-F3C4-40CD-B825-427040FF96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 bwMode="ltGray">
          <a:xfrm>
            <a:off x="197710" y="789712"/>
            <a:ext cx="9510579" cy="53755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55474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 idx="4294967295"/>
          </p:nvPr>
        </p:nvSpPr>
        <p:spPr>
          <a:xfrm>
            <a:off x="632520" y="72008"/>
            <a:ext cx="8640960" cy="69269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功能介紹</a:t>
            </a:r>
            <a:r>
              <a:rPr lang="en-US" altLang="zh-TW" dirty="0"/>
              <a:t>(</a:t>
            </a:r>
            <a:r>
              <a:rPr lang="zh-TW" altLang="en-US" dirty="0"/>
              <a:t>接案進行中 行事曆 課表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2106DF1-25D2-5580-7EB8-D7612429A24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815D80E-6C26-480B-BA71-FC31D19D11DE}" type="datetimeyyyy">
              <a:rPr lang="en-US" altLang="zh-TW" smtClean="0"/>
              <a:t>2024</a:t>
            </a:fld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1F836C4-E401-4214-BCB3-81DD38E5D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Windows 10_11 內建的螢幕錄影功能設定與使用教學 _ KJie Notes 和其他 1 個頁面 - 設定檔 1 - Microsoft​ Edge 2024-08-20 14-34-04">
            <a:hlinkClick r:id="" action="ppaction://media"/>
            <a:extLst>
              <a:ext uri="{FF2B5EF4-FFF2-40B4-BE49-F238E27FC236}">
                <a16:creationId xmlns:a16="http://schemas.microsoft.com/office/drawing/2014/main" id="{99EC2A2D-4082-49C7-A58D-D69444BCD2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 bwMode="ltGray">
          <a:xfrm>
            <a:off x="197710" y="789712"/>
            <a:ext cx="9510579" cy="53755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50176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3512840" y="2996952"/>
            <a:ext cx="2880320" cy="72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1"/>
                </a:solidFill>
              </a:rPr>
              <a:t>T</a:t>
            </a:r>
            <a:r>
              <a:rPr lang="en-US" altLang="zh-TW" sz="4000" dirty="0">
                <a:solidFill>
                  <a:schemeClr val="accent2"/>
                </a:solidFill>
              </a:rPr>
              <a:t>h</a:t>
            </a:r>
            <a:r>
              <a:rPr lang="en-US" altLang="zh-TW" sz="4000" dirty="0">
                <a:solidFill>
                  <a:schemeClr val="accent3"/>
                </a:solidFill>
              </a:rPr>
              <a:t>a</a:t>
            </a:r>
            <a:r>
              <a:rPr lang="en-US" altLang="zh-TW" sz="4000" dirty="0">
                <a:solidFill>
                  <a:schemeClr val="accent4"/>
                </a:solidFill>
              </a:rPr>
              <a:t>n</a:t>
            </a:r>
            <a:r>
              <a:rPr lang="en-US" altLang="zh-TW" sz="4000" dirty="0">
                <a:solidFill>
                  <a:schemeClr val="accent5"/>
                </a:solidFill>
              </a:rPr>
              <a:t>k</a:t>
            </a:r>
            <a:r>
              <a:rPr lang="en-US" altLang="zh-TW" sz="40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altLang="zh-TW" sz="4000" dirty="0">
                <a:solidFill>
                  <a:schemeClr val="accent6"/>
                </a:solidFill>
              </a:rPr>
              <a:t>y</a:t>
            </a:r>
            <a:r>
              <a:rPr lang="en-US" altLang="zh-TW" sz="4000" dirty="0">
                <a:solidFill>
                  <a:schemeClr val="accent1"/>
                </a:solidFill>
              </a:rPr>
              <a:t>o</a:t>
            </a:r>
            <a:r>
              <a:rPr lang="en-US" altLang="zh-TW" sz="4000" dirty="0">
                <a:solidFill>
                  <a:schemeClr val="accent3"/>
                </a:solidFill>
              </a:rPr>
              <a:t>u</a:t>
            </a:r>
            <a:endParaRPr lang="zh-TW" altLang="en-US" sz="4000" dirty="0" err="1">
              <a:solidFill>
                <a:schemeClr val="accent3"/>
              </a:solidFill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58656B-7993-5583-470E-5981C54B2FD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8A754DC-41A7-44BE-A2C8-3995C9896FE1}" type="datetimeyyyy">
              <a:rPr lang="en-US" altLang="zh-TW" smtClean="0"/>
              <a:t>2024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34723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TW" altLang="en-US" dirty="0">
                <a:solidFill>
                  <a:srgbClr val="FFC000"/>
                </a:solidFill>
                <a:latin typeface="+mn-ea"/>
                <a:ea typeface="+mn-ea"/>
              </a:rPr>
              <a:t>小組成員與分工介紹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74068A1-6F54-3067-0448-E0E0299ABF0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B12963B-E93B-4EB3-96CD-64811CBA45E8}" type="datetimeyyyy">
              <a:rPr lang="en-US" altLang="zh-TW" smtClean="0"/>
              <a:t>2024</a:t>
            </a:fld>
            <a:endParaRPr lang="zh-TW" altLang="en-US" dirty="0"/>
          </a:p>
        </p:txBody>
      </p: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73987E2A-6F33-2AEC-4F70-B4BD8168BCC6}"/>
              </a:ext>
            </a:extLst>
          </p:cNvPr>
          <p:cNvGrpSpPr/>
          <p:nvPr/>
        </p:nvGrpSpPr>
        <p:grpSpPr>
          <a:xfrm>
            <a:off x="4807203" y="2927198"/>
            <a:ext cx="3708412" cy="1556409"/>
            <a:chOff x="1388604" y="1597442"/>
            <a:chExt cx="3708412" cy="1556409"/>
          </a:xfrm>
        </p:grpSpPr>
        <p:sp>
          <p:nvSpPr>
            <p:cNvPr id="22" name="橢圓 21">
              <a:extLst>
                <a:ext uri="{FF2B5EF4-FFF2-40B4-BE49-F238E27FC236}">
                  <a16:creationId xmlns:a16="http://schemas.microsoft.com/office/drawing/2014/main" id="{2319C4BE-665B-D707-B5C2-2620BCE68D27}"/>
                </a:ext>
              </a:extLst>
            </p:cNvPr>
            <p:cNvSpPr/>
            <p:nvPr/>
          </p:nvSpPr>
          <p:spPr>
            <a:xfrm>
              <a:off x="1388604" y="1857707"/>
              <a:ext cx="1296144" cy="1296144"/>
            </a:xfrm>
            <a:prstGeom prst="ellipse">
              <a:avLst/>
            </a:pr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5305FFC9-5723-DFAA-4E26-55FB7E270789}"/>
                </a:ext>
              </a:extLst>
            </p:cNvPr>
            <p:cNvSpPr txBox="1"/>
            <p:nvPr/>
          </p:nvSpPr>
          <p:spPr>
            <a:xfrm>
              <a:off x="2792760" y="1597442"/>
              <a:ext cx="1584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chemeClr val="bg1"/>
                  </a:solidFill>
                </a:rPr>
                <a:t>陳之翔</a:t>
              </a:r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07AE05FA-F040-008C-BBAC-70D550E6C4AD}"/>
                </a:ext>
              </a:extLst>
            </p:cNvPr>
            <p:cNvSpPr txBox="1"/>
            <p:nvPr/>
          </p:nvSpPr>
          <p:spPr>
            <a:xfrm>
              <a:off x="2576736" y="1931091"/>
              <a:ext cx="25202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>
                  <a:solidFill>
                    <a:schemeClr val="bg1"/>
                  </a:solidFill>
                  <a:latin typeface="新細明體" panose="02020500000000000000" pitchFamily="18" charset="-120"/>
                  <a:ea typeface="新細明體" panose="02020500000000000000" pitchFamily="18" charset="-120"/>
                </a:rPr>
                <a:t>．</a:t>
              </a:r>
              <a:r>
                <a:rPr lang="en-US" altLang="zh-TW" b="1" dirty="0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 </a:t>
              </a:r>
              <a:r>
                <a:rPr lang="en-US" altLang="zh-TW" b="1" dirty="0" err="1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登入註冊</a:t>
              </a:r>
              <a:br>
                <a:rPr lang="en-US" altLang="zh-TW" b="1" dirty="0">
                  <a:solidFill>
                    <a:schemeClr val="bg1"/>
                  </a:solidFill>
                </a:rPr>
              </a:br>
              <a:r>
                <a:rPr lang="zh-TW" altLang="en-US" b="1" dirty="0">
                  <a:solidFill>
                    <a:schemeClr val="bg1"/>
                  </a:solidFill>
                  <a:latin typeface="新細明體" panose="02020500000000000000" pitchFamily="18" charset="-120"/>
                  <a:ea typeface="新細明體" panose="02020500000000000000" pitchFamily="18" charset="-120"/>
                </a:rPr>
                <a:t>．</a:t>
              </a:r>
              <a:r>
                <a:rPr lang="en-US" altLang="zh-TW" b="1" dirty="0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 </a:t>
              </a:r>
              <a:r>
                <a:rPr lang="en-US" altLang="zh-TW" b="1" dirty="0" err="1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更改資料</a:t>
              </a:r>
              <a:r>
                <a:rPr lang="en-US" altLang="zh-TW" b="1" dirty="0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 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D0E5FCA6-5990-4CEA-770A-74A1E53A94A2}"/>
              </a:ext>
            </a:extLst>
          </p:cNvPr>
          <p:cNvGrpSpPr/>
          <p:nvPr/>
        </p:nvGrpSpPr>
        <p:grpSpPr>
          <a:xfrm>
            <a:off x="4807203" y="928176"/>
            <a:ext cx="3708412" cy="1556409"/>
            <a:chOff x="1388604" y="1597442"/>
            <a:chExt cx="3708412" cy="1556409"/>
          </a:xfrm>
        </p:grpSpPr>
        <p:sp>
          <p:nvSpPr>
            <p:cNvPr id="27" name="橢圓 26">
              <a:extLst>
                <a:ext uri="{FF2B5EF4-FFF2-40B4-BE49-F238E27FC236}">
                  <a16:creationId xmlns:a16="http://schemas.microsoft.com/office/drawing/2014/main" id="{AC3E4B36-D86A-25D7-6DDE-70DFE74765F2}"/>
                </a:ext>
              </a:extLst>
            </p:cNvPr>
            <p:cNvSpPr/>
            <p:nvPr/>
          </p:nvSpPr>
          <p:spPr>
            <a:xfrm>
              <a:off x="1388604" y="1857707"/>
              <a:ext cx="1296144" cy="1296144"/>
            </a:xfrm>
            <a:prstGeom prst="ellipse">
              <a:avLst/>
            </a:pr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0CAA2E26-7B82-996F-38BE-DF1B547D228A}"/>
                </a:ext>
              </a:extLst>
            </p:cNvPr>
            <p:cNvSpPr txBox="1"/>
            <p:nvPr/>
          </p:nvSpPr>
          <p:spPr>
            <a:xfrm>
              <a:off x="2792760" y="1597442"/>
              <a:ext cx="1584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chemeClr val="bg1"/>
                  </a:solidFill>
                </a:rPr>
                <a:t>許碩宇</a:t>
              </a: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F05A7991-7C32-B96A-84A9-585A1E4911D3}"/>
                </a:ext>
              </a:extLst>
            </p:cNvPr>
            <p:cNvSpPr txBox="1"/>
            <p:nvPr/>
          </p:nvSpPr>
          <p:spPr>
            <a:xfrm>
              <a:off x="2576736" y="1931091"/>
              <a:ext cx="252028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>
                  <a:solidFill>
                    <a:schemeClr val="bg1"/>
                  </a:solidFill>
                  <a:latin typeface="新細明體" panose="02020500000000000000" pitchFamily="18" charset="-120"/>
                  <a:ea typeface="新細明體" panose="02020500000000000000" pitchFamily="18" charset="-120"/>
                </a:rPr>
                <a:t>．</a:t>
              </a:r>
              <a:r>
                <a:rPr lang="en-US" altLang="zh-TW" b="1" dirty="0" err="1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資料庫建置</a:t>
              </a:r>
              <a:br>
                <a:rPr lang="en-US" altLang="zh-TW" b="1" dirty="0">
                  <a:solidFill>
                    <a:schemeClr val="bg1"/>
                  </a:solidFill>
                </a:rPr>
              </a:br>
              <a:r>
                <a:rPr lang="zh-TW" altLang="en-US" b="1" dirty="0">
                  <a:solidFill>
                    <a:schemeClr val="bg1"/>
                  </a:solidFill>
                  <a:latin typeface="新細明體" panose="02020500000000000000" pitchFamily="18" charset="-120"/>
                  <a:ea typeface="新細明體" panose="02020500000000000000" pitchFamily="18" charset="-120"/>
                </a:rPr>
                <a:t>．</a:t>
              </a:r>
              <a:r>
                <a:rPr lang="en-US" altLang="zh-TW" b="1" dirty="0" err="1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會員中心</a:t>
              </a:r>
              <a:r>
                <a:rPr lang="en-US" altLang="zh-TW" b="1" dirty="0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 - </a:t>
              </a:r>
              <a:r>
                <a:rPr lang="en-US" altLang="zh-TW" b="1" dirty="0" err="1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學生頁面</a:t>
              </a:r>
              <a:endParaRPr lang="en-US" altLang="zh-TW" b="1" dirty="0">
                <a:solidFill>
                  <a:schemeClr val="bg1"/>
                </a:solidFill>
                <a:latin typeface="Noto Sans T Chinese"/>
                <a:ea typeface="Noto Sans T Chinese"/>
                <a:cs typeface="Noto Sans T Chinese"/>
                <a:sym typeface="Noto Sans T Chinese"/>
              </a:endParaRPr>
            </a:p>
            <a:p>
              <a:endParaRPr lang="zh-TW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D4DB8A83-3AD5-CC60-436E-5DE74923F300}"/>
              </a:ext>
            </a:extLst>
          </p:cNvPr>
          <p:cNvGrpSpPr/>
          <p:nvPr/>
        </p:nvGrpSpPr>
        <p:grpSpPr>
          <a:xfrm>
            <a:off x="903185" y="2940699"/>
            <a:ext cx="3708412" cy="1556409"/>
            <a:chOff x="1388604" y="1597442"/>
            <a:chExt cx="3708412" cy="1556409"/>
          </a:xfrm>
        </p:grpSpPr>
        <p:sp>
          <p:nvSpPr>
            <p:cNvPr id="31" name="橢圓 30">
              <a:extLst>
                <a:ext uri="{FF2B5EF4-FFF2-40B4-BE49-F238E27FC236}">
                  <a16:creationId xmlns:a16="http://schemas.microsoft.com/office/drawing/2014/main" id="{B7A0756F-281F-C3B4-D51A-3EE6B2E02FE8}"/>
                </a:ext>
              </a:extLst>
            </p:cNvPr>
            <p:cNvSpPr/>
            <p:nvPr/>
          </p:nvSpPr>
          <p:spPr>
            <a:xfrm>
              <a:off x="1388604" y="1857707"/>
              <a:ext cx="1296144" cy="1296144"/>
            </a:xfrm>
            <a:prstGeom prst="ellipse">
              <a:avLst/>
            </a:pr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AA65D370-DDA2-B31F-4864-A0EE0EC00DB1}"/>
                </a:ext>
              </a:extLst>
            </p:cNvPr>
            <p:cNvSpPr txBox="1"/>
            <p:nvPr/>
          </p:nvSpPr>
          <p:spPr>
            <a:xfrm>
              <a:off x="2792760" y="1597442"/>
              <a:ext cx="1584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chemeClr val="bg1"/>
                  </a:solidFill>
                </a:rPr>
                <a:t>呂紹瑜</a:t>
              </a:r>
            </a:p>
          </p:txBody>
        </p:sp>
        <p:sp>
          <p:nvSpPr>
            <p:cNvPr id="33" name="文字方塊 32">
              <a:extLst>
                <a:ext uri="{FF2B5EF4-FFF2-40B4-BE49-F238E27FC236}">
                  <a16:creationId xmlns:a16="http://schemas.microsoft.com/office/drawing/2014/main" id="{A98A5381-FEED-B78D-AC1B-9821A9828E5F}"/>
                </a:ext>
              </a:extLst>
            </p:cNvPr>
            <p:cNvSpPr txBox="1"/>
            <p:nvPr/>
          </p:nvSpPr>
          <p:spPr>
            <a:xfrm>
              <a:off x="2576736" y="1931091"/>
              <a:ext cx="25202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>
                  <a:solidFill>
                    <a:schemeClr val="bg1"/>
                  </a:solidFill>
                  <a:latin typeface="新細明體" panose="02020500000000000000" pitchFamily="18" charset="-120"/>
                  <a:ea typeface="新細明體" panose="02020500000000000000" pitchFamily="18" charset="-120"/>
                </a:rPr>
                <a:t>．</a:t>
              </a:r>
              <a:r>
                <a:rPr lang="en-US" altLang="zh-TW" b="1" dirty="0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 </a:t>
              </a:r>
              <a:r>
                <a:rPr lang="en-US" altLang="zh-TW" b="1" dirty="0" err="1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學生頁面</a:t>
              </a:r>
              <a:br>
                <a:rPr lang="en-US" altLang="zh-TW" b="1" dirty="0">
                  <a:solidFill>
                    <a:schemeClr val="bg1"/>
                  </a:solidFill>
                </a:rPr>
              </a:br>
              <a:r>
                <a:rPr lang="zh-TW" altLang="en-US" b="1" dirty="0">
                  <a:solidFill>
                    <a:schemeClr val="bg1"/>
                  </a:solidFill>
                  <a:latin typeface="新細明體" panose="02020500000000000000" pitchFamily="18" charset="-120"/>
                  <a:ea typeface="新細明體" panose="02020500000000000000" pitchFamily="18" charset="-120"/>
                </a:rPr>
                <a:t>．</a:t>
              </a:r>
              <a:r>
                <a:rPr lang="en-US" altLang="zh-TW" b="1" dirty="0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 </a:t>
              </a:r>
              <a:r>
                <a:rPr lang="en-US" altLang="zh-TW" b="1" dirty="0" err="1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老師頁面</a:t>
              </a:r>
              <a:r>
                <a:rPr lang="en-US" altLang="zh-TW" b="1" dirty="0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 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2B36A182-1556-715D-FE70-51A7CDE6D350}"/>
              </a:ext>
            </a:extLst>
          </p:cNvPr>
          <p:cNvGrpSpPr/>
          <p:nvPr/>
        </p:nvGrpSpPr>
        <p:grpSpPr>
          <a:xfrm>
            <a:off x="903185" y="911624"/>
            <a:ext cx="3708412" cy="1563777"/>
            <a:chOff x="1388604" y="1590074"/>
            <a:chExt cx="3708412" cy="1563777"/>
          </a:xfrm>
        </p:grpSpPr>
        <p:sp>
          <p:nvSpPr>
            <p:cNvPr id="35" name="橢圓 34">
              <a:extLst>
                <a:ext uri="{FF2B5EF4-FFF2-40B4-BE49-F238E27FC236}">
                  <a16:creationId xmlns:a16="http://schemas.microsoft.com/office/drawing/2014/main" id="{A8AB42E4-2069-8181-5A81-2ED16B461BC1}"/>
                </a:ext>
              </a:extLst>
            </p:cNvPr>
            <p:cNvSpPr/>
            <p:nvPr/>
          </p:nvSpPr>
          <p:spPr>
            <a:xfrm>
              <a:off x="1388604" y="1857707"/>
              <a:ext cx="1296144" cy="1296144"/>
            </a:xfrm>
            <a:prstGeom prst="ellipse">
              <a:avLst/>
            </a:pr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1E8B6930-5F98-BCF2-24E8-95BBED848734}"/>
                </a:ext>
              </a:extLst>
            </p:cNvPr>
            <p:cNvSpPr txBox="1"/>
            <p:nvPr/>
          </p:nvSpPr>
          <p:spPr>
            <a:xfrm>
              <a:off x="2741560" y="1590074"/>
              <a:ext cx="1584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chemeClr val="bg1"/>
                  </a:solidFill>
                </a:rPr>
                <a:t>盧彥辰</a:t>
              </a:r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08852B79-DA08-AA8C-CCE4-9ECCA223702E}"/>
                </a:ext>
              </a:extLst>
            </p:cNvPr>
            <p:cNvSpPr txBox="1"/>
            <p:nvPr/>
          </p:nvSpPr>
          <p:spPr>
            <a:xfrm>
              <a:off x="2576736" y="1931091"/>
              <a:ext cx="252028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>
                  <a:solidFill>
                    <a:schemeClr val="bg1"/>
                  </a:solidFill>
                  <a:latin typeface="新細明體" panose="02020500000000000000" pitchFamily="18" charset="-120"/>
                  <a:ea typeface="新細明體" panose="02020500000000000000" pitchFamily="18" charset="-120"/>
                </a:rPr>
                <a:t>．</a:t>
              </a:r>
              <a:r>
                <a:rPr lang="zh-TW" altLang="en-US" b="1" dirty="0">
                  <a:solidFill>
                    <a:schemeClr val="bg1"/>
                  </a:solidFill>
                </a:rPr>
                <a:t>學生發案表單</a:t>
              </a:r>
              <a:br>
                <a:rPr lang="en-US" altLang="zh-TW" b="1" dirty="0">
                  <a:solidFill>
                    <a:schemeClr val="bg1"/>
                  </a:solidFill>
                </a:rPr>
              </a:br>
              <a:r>
                <a:rPr lang="zh-TW" altLang="en-US" b="1" dirty="0">
                  <a:solidFill>
                    <a:schemeClr val="bg1"/>
                  </a:solidFill>
                  <a:latin typeface="新細明體" panose="02020500000000000000" pitchFamily="18" charset="-120"/>
                  <a:ea typeface="新細明體" panose="02020500000000000000" pitchFamily="18" charset="-120"/>
                </a:rPr>
                <a:t>．</a:t>
              </a:r>
              <a:r>
                <a:rPr lang="zh-TW" altLang="en-US" b="1" dirty="0">
                  <a:solidFill>
                    <a:schemeClr val="bg1"/>
                  </a:solidFill>
                </a:rPr>
                <a:t>登記為老師表單</a:t>
              </a:r>
              <a:br>
                <a:rPr lang="en-US" altLang="zh-TW" b="1" dirty="0">
                  <a:solidFill>
                    <a:schemeClr val="bg1"/>
                  </a:solidFill>
                </a:rPr>
              </a:br>
              <a:r>
                <a:rPr lang="zh-TW" altLang="en-US" b="1" dirty="0">
                  <a:solidFill>
                    <a:schemeClr val="bg1"/>
                  </a:solidFill>
                  <a:latin typeface="新細明體" panose="02020500000000000000" pitchFamily="18" charset="-120"/>
                  <a:ea typeface="新細明體" panose="02020500000000000000" pitchFamily="18" charset="-120"/>
                </a:rPr>
                <a:t>．</a:t>
              </a:r>
              <a:r>
                <a:rPr lang="zh-TW" altLang="en-US" b="1" dirty="0">
                  <a:solidFill>
                    <a:schemeClr val="bg1"/>
                  </a:solidFill>
                </a:rPr>
                <a:t>行事曆功能與表單</a:t>
              </a:r>
              <a:br>
                <a:rPr lang="en-US" altLang="zh-TW" b="1" dirty="0">
                  <a:solidFill>
                    <a:schemeClr val="bg1"/>
                  </a:solidFill>
                </a:rPr>
              </a:br>
              <a:r>
                <a:rPr lang="zh-TW" altLang="en-US" b="1" dirty="0">
                  <a:solidFill>
                    <a:schemeClr val="bg1"/>
                  </a:solidFill>
                  <a:latin typeface="新細明體" panose="02020500000000000000" pitchFamily="18" charset="-120"/>
                  <a:ea typeface="新細明體" panose="02020500000000000000" pitchFamily="18" charset="-120"/>
                </a:rPr>
                <a:t>．資料庫建置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4317A68E-D4EF-0705-B9AE-36CB7EBFCFE0}"/>
              </a:ext>
            </a:extLst>
          </p:cNvPr>
          <p:cNvGrpSpPr/>
          <p:nvPr/>
        </p:nvGrpSpPr>
        <p:grpSpPr>
          <a:xfrm>
            <a:off x="992560" y="4810539"/>
            <a:ext cx="3708412" cy="1556409"/>
            <a:chOff x="1388604" y="1597442"/>
            <a:chExt cx="3708412" cy="1556409"/>
          </a:xfrm>
        </p:grpSpPr>
        <p:sp>
          <p:nvSpPr>
            <p:cNvPr id="39" name="橢圓 38">
              <a:extLst>
                <a:ext uri="{FF2B5EF4-FFF2-40B4-BE49-F238E27FC236}">
                  <a16:creationId xmlns:a16="http://schemas.microsoft.com/office/drawing/2014/main" id="{E59F8720-FE11-1345-9834-6398C831D3DD}"/>
                </a:ext>
              </a:extLst>
            </p:cNvPr>
            <p:cNvSpPr/>
            <p:nvPr/>
          </p:nvSpPr>
          <p:spPr>
            <a:xfrm>
              <a:off x="1388604" y="1857707"/>
              <a:ext cx="1296144" cy="1296144"/>
            </a:xfrm>
            <a:prstGeom prst="ellipse">
              <a:avLst/>
            </a:pr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文字方塊 39">
              <a:extLst>
                <a:ext uri="{FF2B5EF4-FFF2-40B4-BE49-F238E27FC236}">
                  <a16:creationId xmlns:a16="http://schemas.microsoft.com/office/drawing/2014/main" id="{0BA6821E-707A-DA01-8E73-11C5BA136FEA}"/>
                </a:ext>
              </a:extLst>
            </p:cNvPr>
            <p:cNvSpPr txBox="1"/>
            <p:nvPr/>
          </p:nvSpPr>
          <p:spPr>
            <a:xfrm>
              <a:off x="2792760" y="1597442"/>
              <a:ext cx="1584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chemeClr val="bg1"/>
                  </a:solidFill>
                </a:rPr>
                <a:t>羅盈靜</a:t>
              </a:r>
            </a:p>
          </p:txBody>
        </p:sp>
        <p:sp>
          <p:nvSpPr>
            <p:cNvPr id="41" name="文字方塊 40">
              <a:extLst>
                <a:ext uri="{FF2B5EF4-FFF2-40B4-BE49-F238E27FC236}">
                  <a16:creationId xmlns:a16="http://schemas.microsoft.com/office/drawing/2014/main" id="{E45CFA88-00EE-565B-910D-9D96A6850408}"/>
                </a:ext>
              </a:extLst>
            </p:cNvPr>
            <p:cNvSpPr txBox="1"/>
            <p:nvPr/>
          </p:nvSpPr>
          <p:spPr>
            <a:xfrm>
              <a:off x="2576736" y="1931091"/>
              <a:ext cx="25202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>
                  <a:solidFill>
                    <a:schemeClr val="bg1"/>
                  </a:solidFill>
                  <a:latin typeface="新細明體" panose="02020500000000000000" pitchFamily="18" charset="-120"/>
                  <a:ea typeface="新細明體" panose="02020500000000000000" pitchFamily="18" charset="-120"/>
                </a:rPr>
                <a:t>．</a:t>
              </a:r>
              <a:r>
                <a:rPr lang="en-US" altLang="zh-TW" b="1" dirty="0" err="1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會員中心</a:t>
              </a:r>
              <a:r>
                <a:rPr lang="en-US" altLang="zh-TW" b="1" dirty="0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 - </a:t>
              </a:r>
              <a:r>
                <a:rPr lang="en-US" altLang="zh-TW" b="1" dirty="0" err="1">
                  <a:solidFill>
                    <a:schemeClr val="bg1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老師頁面</a:t>
              </a:r>
              <a:endParaRPr lang="en-US" altLang="zh-TW" b="1" dirty="0">
                <a:solidFill>
                  <a:schemeClr val="bg1"/>
                </a:solidFill>
                <a:latin typeface="Noto Sans T Chinese"/>
                <a:ea typeface="Noto Sans T Chinese"/>
                <a:cs typeface="Noto Sans T Chinese"/>
                <a:sym typeface="Noto Sans T Chinese"/>
              </a:endParaRPr>
            </a:p>
            <a:p>
              <a:endParaRPr lang="zh-TW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88" name="Freeform 5">
            <a:extLst>
              <a:ext uri="{FF2B5EF4-FFF2-40B4-BE49-F238E27FC236}">
                <a16:creationId xmlns:a16="http://schemas.microsoft.com/office/drawing/2014/main" id="{11827650-90D5-4FF0-81DB-7256695B532A}"/>
              </a:ext>
            </a:extLst>
          </p:cNvPr>
          <p:cNvSpPr/>
          <p:nvPr/>
        </p:nvSpPr>
        <p:spPr>
          <a:xfrm>
            <a:off x="1052815" y="1204725"/>
            <a:ext cx="1038501" cy="1248245"/>
          </a:xfrm>
          <a:custGeom>
            <a:avLst/>
            <a:gdLst/>
            <a:ahLst/>
            <a:cxnLst/>
            <a:rect l="l" t="t" r="r" b="b"/>
            <a:pathLst>
              <a:path w="5499100" h="6350000">
                <a:moveTo>
                  <a:pt x="2749550" y="6350000"/>
                </a:moveTo>
                <a:lnTo>
                  <a:pt x="0" y="4762500"/>
                </a:lnTo>
                <a:lnTo>
                  <a:pt x="0" y="1587500"/>
                </a:lnTo>
                <a:lnTo>
                  <a:pt x="2749550" y="0"/>
                </a:lnTo>
                <a:lnTo>
                  <a:pt x="5499100" y="1587500"/>
                </a:lnTo>
                <a:lnTo>
                  <a:pt x="5499100" y="4762500"/>
                </a:lnTo>
                <a:lnTo>
                  <a:pt x="2749550" y="6350000"/>
                </a:lnTo>
                <a:close/>
              </a:path>
            </a:pathLst>
          </a:custGeom>
          <a:blipFill>
            <a:blip r:embed="rId2"/>
            <a:stretch>
              <a:fillRect l="-1096" r="-1096"/>
            </a:stretch>
          </a:blipFill>
        </p:spPr>
      </p:sp>
      <p:sp>
        <p:nvSpPr>
          <p:cNvPr id="89" name="Freeform 7">
            <a:extLst>
              <a:ext uri="{FF2B5EF4-FFF2-40B4-BE49-F238E27FC236}">
                <a16:creationId xmlns:a16="http://schemas.microsoft.com/office/drawing/2014/main" id="{CA13F5C9-B2E3-4104-8C96-04F7893AAD06}"/>
              </a:ext>
            </a:extLst>
          </p:cNvPr>
          <p:cNvSpPr/>
          <p:nvPr/>
        </p:nvSpPr>
        <p:spPr>
          <a:xfrm>
            <a:off x="4972028" y="1221655"/>
            <a:ext cx="1038501" cy="1248245"/>
          </a:xfrm>
          <a:custGeom>
            <a:avLst/>
            <a:gdLst/>
            <a:ahLst/>
            <a:cxnLst/>
            <a:rect l="l" t="t" r="r" b="b"/>
            <a:pathLst>
              <a:path w="5499100" h="6350000">
                <a:moveTo>
                  <a:pt x="2749550" y="6350000"/>
                </a:moveTo>
                <a:lnTo>
                  <a:pt x="0" y="4762500"/>
                </a:lnTo>
                <a:lnTo>
                  <a:pt x="0" y="1587500"/>
                </a:lnTo>
                <a:lnTo>
                  <a:pt x="2749550" y="0"/>
                </a:lnTo>
                <a:lnTo>
                  <a:pt x="5499100" y="1587500"/>
                </a:lnTo>
                <a:lnTo>
                  <a:pt x="5499100" y="4762500"/>
                </a:lnTo>
                <a:lnTo>
                  <a:pt x="2749550" y="6350000"/>
                </a:lnTo>
                <a:close/>
              </a:path>
            </a:pathLst>
          </a:custGeom>
          <a:blipFill>
            <a:blip r:embed="rId3"/>
            <a:stretch>
              <a:fillRect l="-230" r="-230"/>
            </a:stretch>
          </a:blipFill>
        </p:spPr>
      </p:sp>
      <p:sp>
        <p:nvSpPr>
          <p:cNvPr id="90" name="Freeform 9">
            <a:extLst>
              <a:ext uri="{FF2B5EF4-FFF2-40B4-BE49-F238E27FC236}">
                <a16:creationId xmlns:a16="http://schemas.microsoft.com/office/drawing/2014/main" id="{801107F2-674A-4BC3-896B-7B77D94AE121}"/>
              </a:ext>
            </a:extLst>
          </p:cNvPr>
          <p:cNvSpPr/>
          <p:nvPr/>
        </p:nvSpPr>
        <p:spPr>
          <a:xfrm>
            <a:off x="1118729" y="5122630"/>
            <a:ext cx="1038501" cy="1248245"/>
          </a:xfrm>
          <a:custGeom>
            <a:avLst/>
            <a:gdLst/>
            <a:ahLst/>
            <a:cxnLst/>
            <a:rect l="l" t="t" r="r" b="b"/>
            <a:pathLst>
              <a:path w="5499100" h="6350000">
                <a:moveTo>
                  <a:pt x="2749550" y="6350000"/>
                </a:moveTo>
                <a:lnTo>
                  <a:pt x="0" y="4762500"/>
                </a:lnTo>
                <a:lnTo>
                  <a:pt x="0" y="1587500"/>
                </a:lnTo>
                <a:lnTo>
                  <a:pt x="2749550" y="0"/>
                </a:lnTo>
                <a:lnTo>
                  <a:pt x="5499100" y="1587500"/>
                </a:lnTo>
                <a:lnTo>
                  <a:pt x="5499100" y="4762500"/>
                </a:lnTo>
                <a:lnTo>
                  <a:pt x="2749550" y="6350000"/>
                </a:lnTo>
                <a:close/>
              </a:path>
            </a:pathLst>
          </a:custGeom>
          <a:blipFill>
            <a:blip r:embed="rId4"/>
            <a:stretch>
              <a:fillRect t="-1318" b="-1318"/>
            </a:stretch>
          </a:blipFill>
        </p:spPr>
      </p:sp>
      <p:sp>
        <p:nvSpPr>
          <p:cNvPr id="91" name="Freeform 11">
            <a:extLst>
              <a:ext uri="{FF2B5EF4-FFF2-40B4-BE49-F238E27FC236}">
                <a16:creationId xmlns:a16="http://schemas.microsoft.com/office/drawing/2014/main" id="{F358BB8C-1F92-4352-9B24-8088C2EA2CF1}"/>
              </a:ext>
            </a:extLst>
          </p:cNvPr>
          <p:cNvSpPr/>
          <p:nvPr/>
        </p:nvSpPr>
        <p:spPr>
          <a:xfrm>
            <a:off x="4969631" y="3199622"/>
            <a:ext cx="1038501" cy="1248245"/>
          </a:xfrm>
          <a:custGeom>
            <a:avLst/>
            <a:gdLst/>
            <a:ahLst/>
            <a:cxnLst/>
            <a:rect l="l" t="t" r="r" b="b"/>
            <a:pathLst>
              <a:path w="5499100" h="6350000">
                <a:moveTo>
                  <a:pt x="2749550" y="6350000"/>
                </a:moveTo>
                <a:lnTo>
                  <a:pt x="0" y="4762500"/>
                </a:lnTo>
                <a:lnTo>
                  <a:pt x="0" y="1587500"/>
                </a:lnTo>
                <a:lnTo>
                  <a:pt x="2749550" y="0"/>
                </a:lnTo>
                <a:lnTo>
                  <a:pt x="5499100" y="1587500"/>
                </a:lnTo>
                <a:lnTo>
                  <a:pt x="5499100" y="4762500"/>
                </a:lnTo>
                <a:lnTo>
                  <a:pt x="2749550" y="6350000"/>
                </a:lnTo>
                <a:close/>
              </a:path>
            </a:pathLst>
          </a:custGeom>
          <a:blipFill>
            <a:blip r:embed="rId5"/>
            <a:stretch>
              <a:fillRect l="-14" r="-14"/>
            </a:stretch>
          </a:blipFill>
        </p:spPr>
      </p:sp>
      <p:sp>
        <p:nvSpPr>
          <p:cNvPr id="92" name="Freeform 13">
            <a:extLst>
              <a:ext uri="{FF2B5EF4-FFF2-40B4-BE49-F238E27FC236}">
                <a16:creationId xmlns:a16="http://schemas.microsoft.com/office/drawing/2014/main" id="{29990665-1980-4885-BD7C-75E053569485}"/>
              </a:ext>
            </a:extLst>
          </p:cNvPr>
          <p:cNvSpPr/>
          <p:nvPr/>
        </p:nvSpPr>
        <p:spPr>
          <a:xfrm>
            <a:off x="1054241" y="3210411"/>
            <a:ext cx="1038501" cy="1248245"/>
          </a:xfrm>
          <a:custGeom>
            <a:avLst/>
            <a:gdLst/>
            <a:ahLst/>
            <a:cxnLst/>
            <a:rect l="l" t="t" r="r" b="b"/>
            <a:pathLst>
              <a:path w="5499100" h="6350000">
                <a:moveTo>
                  <a:pt x="2749550" y="6350000"/>
                </a:moveTo>
                <a:lnTo>
                  <a:pt x="0" y="4762500"/>
                </a:lnTo>
                <a:lnTo>
                  <a:pt x="0" y="1587500"/>
                </a:lnTo>
                <a:lnTo>
                  <a:pt x="2749550" y="0"/>
                </a:lnTo>
                <a:lnTo>
                  <a:pt x="5499100" y="1587500"/>
                </a:lnTo>
                <a:lnTo>
                  <a:pt x="5499100" y="4762500"/>
                </a:lnTo>
                <a:lnTo>
                  <a:pt x="2749550" y="6350000"/>
                </a:lnTo>
                <a:close/>
              </a:path>
            </a:pathLst>
          </a:custGeom>
          <a:blipFill>
            <a:blip r:embed="rId6"/>
            <a:stretch>
              <a:fillRect t="-3539" b="-3539"/>
            </a:stretch>
          </a:blipFill>
        </p:spPr>
      </p:sp>
    </p:spTree>
    <p:extLst>
      <p:ext uri="{BB962C8B-B14F-4D97-AF65-F5344CB8AC3E}">
        <p14:creationId xmlns:p14="http://schemas.microsoft.com/office/powerpoint/2010/main" val="1179930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72008"/>
            <a:ext cx="8640960" cy="692696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動機</a:t>
            </a:r>
            <a:r>
              <a:rPr lang="en-US" altLang="zh-TW" dirty="0"/>
              <a:t>&amp;</a:t>
            </a:r>
            <a:r>
              <a:rPr lang="zh-TW" altLang="en-US" dirty="0"/>
              <a:t>目的</a:t>
            </a:r>
          </a:p>
        </p:txBody>
      </p:sp>
      <p:sp>
        <p:nvSpPr>
          <p:cNvPr id="6" name="內容版面配置區 1"/>
          <p:cNvSpPr txBox="1">
            <a:spLocks/>
          </p:cNvSpPr>
          <p:nvPr/>
        </p:nvSpPr>
        <p:spPr bwMode="ltGray">
          <a:xfrm>
            <a:off x="993000" y="1196752"/>
            <a:ext cx="7920000" cy="4824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8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Char char="–"/>
              <a:defRPr sz="24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Char char="–"/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600"/>
              </a:lnSpc>
              <a:buNone/>
            </a:pP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7139BA6-2F31-E074-3E3A-11F22D33C63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36B2017-FE89-4E77-B6FC-2D626DA40553}" type="datetimeyyyy">
              <a:rPr lang="en-US" altLang="zh-TW" smtClean="0"/>
              <a:t>2024</a:t>
            </a:fld>
            <a:endParaRPr lang="zh-TW" altLang="en-US" dirty="0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2B035E03-2927-417D-AA02-BFB3889287BB}"/>
              </a:ext>
            </a:extLst>
          </p:cNvPr>
          <p:cNvSpPr txBox="1"/>
          <p:nvPr/>
        </p:nvSpPr>
        <p:spPr>
          <a:xfrm>
            <a:off x="776536" y="1268760"/>
            <a:ext cx="8136464" cy="1898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840"/>
              </a:lnSpc>
              <a:spcBef>
                <a:spcPct val="0"/>
              </a:spcBef>
            </a:pPr>
            <a:r>
              <a:rPr lang="zh-TW" altLang="en-US" sz="2400" b="1" dirty="0">
                <a:solidFill>
                  <a:srgbClr val="FFFFFF"/>
                </a:solidFill>
              </a:rPr>
              <a:t>我們的家教平台致力於幫助大學生輕鬆找到兼職機會，同時讓學生能夠找到適合的補習老師。我們希望通過簡單便捷的配對過程，讓每一位用戶都能享受學習和工作的樂趣，創造一個雙贏的環境。打造更加輕鬆愉快的學習與工作體驗！</a:t>
            </a:r>
            <a:endParaRPr lang="en-US" sz="2400" b="1" u="none" strike="noStrike" dirty="0">
              <a:solidFill>
                <a:srgbClr val="FFFFFF"/>
              </a:solidFill>
              <a:latin typeface="+mn-ea"/>
              <a:cs typeface="Noto Sans T Chinese Bold"/>
              <a:sym typeface="Noto Sans T Chinese Bold"/>
            </a:endParaRP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7F1422AA-899A-4E56-BB71-3249070F7A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04431" y="3212976"/>
            <a:ext cx="4948449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328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1065600" y="979200"/>
            <a:ext cx="7415792" cy="4680520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1800" dirty="0" err="1">
                <a:solidFill>
                  <a:schemeClr val="bg1"/>
                </a:solidFill>
                <a:latin typeface="+mn-ea"/>
                <a:ea typeface="+mn-ea"/>
                <a:cs typeface="Noto Sans T Chinese"/>
                <a:sym typeface="Noto Sans T Chinese"/>
              </a:rPr>
              <a:t>燈泡</a:t>
            </a:r>
            <a:r>
              <a:rPr lang="en-US" altLang="zh-TW" sz="1800" dirty="0">
                <a:solidFill>
                  <a:schemeClr val="bg1"/>
                </a:solidFill>
                <a:latin typeface="+mn-ea"/>
                <a:ea typeface="+mn-ea"/>
                <a:cs typeface="Noto Sans T Chinese"/>
                <a:sym typeface="Noto Sans T Chinese"/>
              </a:rPr>
              <a:t> (</a:t>
            </a:r>
            <a:r>
              <a:rPr lang="en-US" altLang="zh-TW" sz="1800" dirty="0" err="1">
                <a:solidFill>
                  <a:schemeClr val="bg1"/>
                </a:solidFill>
                <a:latin typeface="+mn-ea"/>
                <a:ea typeface="+mn-ea"/>
                <a:cs typeface="Noto Sans T Chinese"/>
                <a:sym typeface="Noto Sans T Chinese"/>
              </a:rPr>
              <a:t>黃色</a:t>
            </a:r>
            <a:r>
              <a:rPr lang="en-US" altLang="zh-TW" sz="1800" dirty="0">
                <a:solidFill>
                  <a:schemeClr val="bg1"/>
                </a:solidFill>
                <a:latin typeface="+mn-ea"/>
                <a:ea typeface="+mn-ea"/>
                <a:cs typeface="Noto Sans T Chinese"/>
                <a:sym typeface="Noto Sans T Chinese"/>
              </a:rPr>
              <a:t>):</a:t>
            </a:r>
            <a:r>
              <a:rPr lang="zh-TW" altLang="en-US" sz="1800" dirty="0">
                <a:solidFill>
                  <a:schemeClr val="bg1"/>
                </a:solidFill>
                <a:latin typeface="+mn-ea"/>
                <a:ea typeface="+mn-ea"/>
                <a:cs typeface="Noto Sans T Chinese"/>
                <a:sym typeface="Noto Sans T Chinese"/>
              </a:rPr>
              <a:t>象徵了一個好主意，代表學生想要學習提高自己是一個很好的主意。</a:t>
            </a:r>
            <a:endParaRPr lang="en-US" altLang="zh-TW" sz="1800" dirty="0">
              <a:solidFill>
                <a:schemeClr val="bg1"/>
              </a:solidFill>
              <a:latin typeface="+mn-ea"/>
              <a:ea typeface="+mn-ea"/>
              <a:cs typeface="Noto Sans T Chinese"/>
              <a:sym typeface="Noto Sans T Chinese"/>
            </a:endParaRPr>
          </a:p>
          <a:p>
            <a:pPr marL="0" indent="0">
              <a:buNone/>
            </a:pPr>
            <a:r>
              <a:rPr lang="en-US" altLang="zh-TW" sz="1800" dirty="0" err="1">
                <a:solidFill>
                  <a:schemeClr val="bg1"/>
                </a:solidFill>
                <a:latin typeface="+mn-ea"/>
                <a:ea typeface="+mn-ea"/>
                <a:cs typeface="Noto Sans T Chinese"/>
                <a:sym typeface="Noto Sans T Chinese"/>
              </a:rPr>
              <a:t>書本</a:t>
            </a:r>
            <a:r>
              <a:rPr lang="en-US" altLang="zh-TW" sz="1800" dirty="0">
                <a:solidFill>
                  <a:schemeClr val="bg1"/>
                </a:solidFill>
                <a:latin typeface="+mn-ea"/>
                <a:ea typeface="+mn-ea"/>
                <a:cs typeface="Noto Sans T Chinese"/>
                <a:sym typeface="Noto Sans T Chinese"/>
              </a:rPr>
              <a:t> (</a:t>
            </a:r>
            <a:r>
              <a:rPr lang="en-US" altLang="zh-TW" sz="1800" dirty="0" err="1">
                <a:solidFill>
                  <a:schemeClr val="bg1"/>
                </a:solidFill>
                <a:latin typeface="+mn-ea"/>
                <a:ea typeface="+mn-ea"/>
                <a:cs typeface="Noto Sans T Chinese"/>
                <a:sym typeface="Noto Sans T Chinese"/>
              </a:rPr>
              <a:t>藍色</a:t>
            </a:r>
            <a:r>
              <a:rPr lang="en-US" altLang="zh-TW" sz="1800" dirty="0">
                <a:solidFill>
                  <a:schemeClr val="bg1"/>
                </a:solidFill>
                <a:latin typeface="+mn-ea"/>
                <a:ea typeface="+mn-ea"/>
                <a:cs typeface="Noto Sans T Chinese"/>
                <a:sym typeface="Noto Sans T Chinese"/>
              </a:rPr>
              <a:t>):</a:t>
            </a:r>
            <a:r>
              <a:rPr lang="zh-TW" altLang="en-US" sz="1800" dirty="0">
                <a:solidFill>
                  <a:schemeClr val="bg1"/>
                </a:solidFill>
                <a:latin typeface="+mn-ea"/>
                <a:ea typeface="+mn-ea"/>
                <a:cs typeface="Noto Sans T Chinese"/>
                <a:sym typeface="Noto Sans T Chinese"/>
              </a:rPr>
              <a:t>象徵了教育意義，代表了知識的傳遞。</a:t>
            </a:r>
            <a:endParaRPr lang="en-US" altLang="zh-TW" sz="1800" dirty="0">
              <a:solidFill>
                <a:schemeClr val="bg1"/>
              </a:solidFill>
              <a:latin typeface="+mn-ea"/>
              <a:ea typeface="+mn-ea"/>
              <a:cs typeface="Noto Sans T Chinese"/>
              <a:sym typeface="Noto Sans T Chinese"/>
            </a:endParaRPr>
          </a:p>
          <a:p>
            <a:pPr marL="0" indent="0">
              <a:buNone/>
            </a:pP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TW" dirty="0"/>
              <a:t>LOGO</a:t>
            </a:r>
            <a:r>
              <a:rPr lang="zh-TW" altLang="en-US" dirty="0"/>
              <a:t>設計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7D2055C-54E5-4C1C-0094-495F4CC378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8E4186D-84A9-425A-9AA3-947954F7688A}" type="datetimeyyyy">
              <a:rPr lang="en-US" altLang="zh-TW" smtClean="0"/>
              <a:t>2024</a:t>
            </a:fld>
            <a:endParaRPr lang="zh-TW" alt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8C3CB1BF-FD32-4E8F-9FCC-EB1F3505DA5A}"/>
              </a:ext>
            </a:extLst>
          </p:cNvPr>
          <p:cNvSpPr/>
          <p:nvPr/>
        </p:nvSpPr>
        <p:spPr>
          <a:xfrm>
            <a:off x="2432632" y="3319460"/>
            <a:ext cx="5040736" cy="2664296"/>
          </a:xfrm>
          <a:custGeom>
            <a:avLst/>
            <a:gdLst/>
            <a:ahLst/>
            <a:cxnLst/>
            <a:rect l="l" t="t" r="r" b="b"/>
            <a:pathLst>
              <a:path w="7683671" h="3708438">
                <a:moveTo>
                  <a:pt x="0" y="0"/>
                </a:moveTo>
                <a:lnTo>
                  <a:pt x="7683671" y="0"/>
                </a:lnTo>
                <a:lnTo>
                  <a:pt x="7683671" y="3708438"/>
                </a:lnTo>
                <a:lnTo>
                  <a:pt x="0" y="37084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9930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4B15B6F-7FE9-4EF7-AF9F-CC0141DF6C4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4BA62B9-45C1-4738-9840-98C70BEE1057}" type="datetime1">
              <a:rPr lang="en-US" altLang="zh-TW" smtClean="0"/>
              <a:t>8/20/2024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4114E242-0D8E-488C-947D-35BE7C99DFF0}"/>
              </a:ext>
            </a:extLst>
          </p:cNvPr>
          <p:cNvSpPr txBox="1">
            <a:spLocks/>
          </p:cNvSpPr>
          <p:nvPr/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TW" altLang="en-US" sz="3600" b="1" kern="1200" spc="300" dirty="0">
                <a:solidFill>
                  <a:srgbClr val="FFC000"/>
                </a:solidFill>
                <a:latin typeface="+mn-ea"/>
                <a:ea typeface="+mn-ea"/>
                <a:cs typeface="+mj-cs"/>
              </a:defRPr>
            </a:lvl1pPr>
          </a:lstStyle>
          <a:p>
            <a:r>
              <a:rPr lang="zh-TW" altLang="en-US" dirty="0"/>
              <a:t>目標客群</a:t>
            </a:r>
          </a:p>
        </p:txBody>
      </p:sp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7FF2F9DC-8186-4315-AA79-5C86433A2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0" y="1013624"/>
            <a:ext cx="4680520" cy="1911319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endParaRPr lang="en-US" altLang="zh-TW" sz="2400" dirty="0">
              <a:solidFill>
                <a:schemeClr val="bg1"/>
              </a:solidFill>
              <a:latin typeface="+mn-ea"/>
              <a:ea typeface="+mn-ea"/>
              <a:sym typeface="Noto Sans T Chinese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altLang="zh-TW" sz="2400" dirty="0" err="1">
                <a:solidFill>
                  <a:schemeClr val="bg1"/>
                </a:solidFill>
                <a:latin typeface="+mn-ea"/>
                <a:ea typeface="+mn-ea"/>
                <a:sym typeface="Lovelo"/>
              </a:rPr>
              <a:t>教師</a:t>
            </a:r>
            <a:r>
              <a:rPr lang="zh-TW" altLang="en-US" sz="2400" dirty="0">
                <a:solidFill>
                  <a:schemeClr val="bg1"/>
                </a:solidFill>
                <a:latin typeface="+mn-ea"/>
                <a:ea typeface="+mn-ea"/>
                <a:sym typeface="Lovelo"/>
              </a:rPr>
              <a:t> </a:t>
            </a:r>
            <a:r>
              <a:rPr lang="en-US" altLang="zh-TW" sz="2400" dirty="0">
                <a:solidFill>
                  <a:schemeClr val="bg1"/>
                </a:solidFill>
                <a:latin typeface="+mn-ea"/>
                <a:ea typeface="+mn-ea"/>
                <a:sym typeface="Lovelo"/>
              </a:rPr>
              <a:t>:</a:t>
            </a:r>
            <a:r>
              <a:rPr lang="zh-TW" altLang="en-US" sz="2400" dirty="0">
                <a:solidFill>
                  <a:schemeClr val="bg1"/>
                </a:solidFill>
                <a:latin typeface="+mn-ea"/>
                <a:ea typeface="+mn-ea"/>
                <a:sym typeface="Lovelo"/>
              </a:rPr>
              <a:t> </a:t>
            </a:r>
            <a:r>
              <a:rPr lang="en-US" altLang="zh-TW" sz="2400" dirty="0" err="1">
                <a:solidFill>
                  <a:schemeClr val="bg1"/>
                </a:solidFill>
                <a:latin typeface="+mn-ea"/>
                <a:sym typeface="Poppins"/>
              </a:rPr>
              <a:t>希望通過家教平台獲得額外的收入，同時也可以分享自己的教學技能和知識</a:t>
            </a:r>
            <a:r>
              <a:rPr lang="en-US" altLang="zh-TW" sz="2400" dirty="0">
                <a:solidFill>
                  <a:schemeClr val="bg1"/>
                </a:solidFill>
                <a:latin typeface="+mn-ea"/>
                <a:sym typeface="Poppins"/>
              </a:rPr>
              <a:t>。</a:t>
            </a:r>
            <a:endParaRPr lang="en-US" altLang="zh-TW" sz="3600" dirty="0">
              <a:solidFill>
                <a:schemeClr val="bg1"/>
              </a:solidFill>
            </a:endParaRPr>
          </a:p>
        </p:txBody>
      </p:sp>
      <p:sp>
        <p:nvSpPr>
          <p:cNvPr id="6" name="Freeform 23">
            <a:extLst>
              <a:ext uri="{FF2B5EF4-FFF2-40B4-BE49-F238E27FC236}">
                <a16:creationId xmlns:a16="http://schemas.microsoft.com/office/drawing/2014/main" id="{F8B65B91-77CF-47DA-90EC-A43D6DE1586B}"/>
              </a:ext>
            </a:extLst>
          </p:cNvPr>
          <p:cNvSpPr/>
          <p:nvPr/>
        </p:nvSpPr>
        <p:spPr>
          <a:xfrm>
            <a:off x="1314278" y="764704"/>
            <a:ext cx="3126920" cy="3184826"/>
          </a:xfrm>
          <a:custGeom>
            <a:avLst/>
            <a:gdLst/>
            <a:ahLst/>
            <a:cxnLst/>
            <a:rect l="l" t="t" r="r" b="b"/>
            <a:pathLst>
              <a:path w="4169226" h="4246434">
                <a:moveTo>
                  <a:pt x="0" y="0"/>
                </a:moveTo>
                <a:lnTo>
                  <a:pt x="4169226" y="0"/>
                </a:lnTo>
                <a:lnTo>
                  <a:pt x="4169226" y="4246434"/>
                </a:lnTo>
                <a:lnTo>
                  <a:pt x="0" y="4246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17">
            <a:extLst>
              <a:ext uri="{FF2B5EF4-FFF2-40B4-BE49-F238E27FC236}">
                <a16:creationId xmlns:a16="http://schemas.microsoft.com/office/drawing/2014/main" id="{6BED8104-D5AF-49E1-A97C-45E84594C17B}"/>
              </a:ext>
            </a:extLst>
          </p:cNvPr>
          <p:cNvSpPr/>
          <p:nvPr/>
        </p:nvSpPr>
        <p:spPr>
          <a:xfrm>
            <a:off x="5889104" y="2924944"/>
            <a:ext cx="2463599" cy="3469858"/>
          </a:xfrm>
          <a:custGeom>
            <a:avLst/>
            <a:gdLst/>
            <a:ahLst/>
            <a:cxnLst/>
            <a:rect l="l" t="t" r="r" b="b"/>
            <a:pathLst>
              <a:path w="3284799" h="4626477">
                <a:moveTo>
                  <a:pt x="0" y="0"/>
                </a:moveTo>
                <a:lnTo>
                  <a:pt x="3284799" y="0"/>
                </a:lnTo>
                <a:lnTo>
                  <a:pt x="3284799" y="4626477"/>
                </a:lnTo>
                <a:lnTo>
                  <a:pt x="0" y="46264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268468F-9CF9-4D5F-A212-064174000D50}"/>
              </a:ext>
            </a:extLst>
          </p:cNvPr>
          <p:cNvSpPr/>
          <p:nvPr/>
        </p:nvSpPr>
        <p:spPr>
          <a:xfrm>
            <a:off x="778196" y="4696738"/>
            <a:ext cx="4499670" cy="1219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56"/>
              </a:lnSpc>
            </a:pPr>
            <a:r>
              <a:rPr lang="en-US" altLang="zh-TW" sz="2400" b="1" dirty="0" err="1">
                <a:solidFill>
                  <a:schemeClr val="bg1"/>
                </a:solidFill>
                <a:latin typeface="+mn-ea"/>
                <a:sym typeface="Lovelo"/>
              </a:rPr>
              <a:t>學生</a:t>
            </a:r>
            <a:r>
              <a:rPr lang="zh-TW" altLang="en-US" sz="2400" b="1" dirty="0">
                <a:solidFill>
                  <a:schemeClr val="bg1"/>
                </a:solidFill>
                <a:latin typeface="+mn-ea"/>
                <a:sym typeface="Lovelo"/>
              </a:rPr>
              <a:t> </a:t>
            </a:r>
            <a:r>
              <a:rPr lang="en-US" altLang="zh-TW" sz="2400" b="1" dirty="0">
                <a:solidFill>
                  <a:schemeClr val="bg1"/>
                </a:solidFill>
                <a:latin typeface="+mn-ea"/>
                <a:sym typeface="Lovelo"/>
              </a:rPr>
              <a:t>:</a:t>
            </a:r>
            <a:r>
              <a:rPr lang="zh-TW" altLang="en-US" sz="2400" b="1" dirty="0">
                <a:solidFill>
                  <a:schemeClr val="bg1"/>
                </a:solidFill>
                <a:latin typeface="+mn-ea"/>
                <a:sym typeface="Lovelo"/>
              </a:rPr>
              <a:t> </a:t>
            </a:r>
            <a:r>
              <a:rPr lang="en-US" altLang="zh-TW" sz="2400" b="1" dirty="0" err="1">
                <a:solidFill>
                  <a:schemeClr val="bg1"/>
                </a:solidFill>
                <a:latin typeface="+mn-ea"/>
                <a:sym typeface="Poppins"/>
              </a:rPr>
              <a:t>需要在學業上獲得幫助和指導，或者在特定學科或技能上進行補習</a:t>
            </a:r>
            <a:r>
              <a:rPr lang="en-US" altLang="zh-TW" sz="2400" b="1" dirty="0">
                <a:solidFill>
                  <a:schemeClr val="bg1"/>
                </a:solidFill>
                <a:latin typeface="+mn-ea"/>
                <a:sym typeface="Poppins"/>
              </a:rPr>
              <a:t>。</a:t>
            </a:r>
            <a:endParaRPr lang="en-US" altLang="zh-TW" sz="2400" b="1" dirty="0">
              <a:solidFill>
                <a:schemeClr val="bg1"/>
              </a:solidFill>
              <a:latin typeface="+mn-ea"/>
              <a:cs typeface="Noto Sans T Chinese"/>
              <a:sym typeface="Noto Sans T Chinese"/>
            </a:endParaRPr>
          </a:p>
        </p:txBody>
      </p:sp>
    </p:spTree>
    <p:extLst>
      <p:ext uri="{BB962C8B-B14F-4D97-AF65-F5344CB8AC3E}">
        <p14:creationId xmlns:p14="http://schemas.microsoft.com/office/powerpoint/2010/main" val="533977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2F12E2F-52EE-CA77-FB53-4EFC2E0F4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開發技術與使用工具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BF9FCAE-955F-9D63-50B4-7127C2ED386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123F08E-3AB7-4A89-ABB0-D8F47ACDD803}" type="datetimeyyyy">
              <a:rPr lang="en-US" altLang="zh-TW" smtClean="0"/>
              <a:t>2024</a:t>
            </a:fld>
            <a:endParaRPr lang="zh-TW" altLang="en-US" dirty="0"/>
          </a:p>
        </p:txBody>
      </p:sp>
      <p:grpSp>
        <p:nvGrpSpPr>
          <p:cNvPr id="29" name="Group 5">
            <a:extLst>
              <a:ext uri="{FF2B5EF4-FFF2-40B4-BE49-F238E27FC236}">
                <a16:creationId xmlns:a16="http://schemas.microsoft.com/office/drawing/2014/main" id="{35DF6291-C63A-4EC1-A900-23799BC59D45}"/>
              </a:ext>
            </a:extLst>
          </p:cNvPr>
          <p:cNvGrpSpPr/>
          <p:nvPr/>
        </p:nvGrpSpPr>
        <p:grpSpPr>
          <a:xfrm>
            <a:off x="7021853" y="2277522"/>
            <a:ext cx="2033137" cy="2625662"/>
            <a:chOff x="0" y="0"/>
            <a:chExt cx="4991663" cy="6739086"/>
          </a:xfrm>
        </p:grpSpPr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D74E0295-6CF4-4D67-8ADC-43F3ED80EDE8}"/>
                </a:ext>
              </a:extLst>
            </p:cNvPr>
            <p:cNvSpPr/>
            <p:nvPr/>
          </p:nvSpPr>
          <p:spPr>
            <a:xfrm>
              <a:off x="0" y="4107118"/>
              <a:ext cx="4991663" cy="2631968"/>
            </a:xfrm>
            <a:custGeom>
              <a:avLst/>
              <a:gdLst/>
              <a:ahLst/>
              <a:cxnLst/>
              <a:rect l="l" t="t" r="r" b="b"/>
              <a:pathLst>
                <a:path w="4991663" h="2631968">
                  <a:moveTo>
                    <a:pt x="0" y="0"/>
                  </a:moveTo>
                  <a:lnTo>
                    <a:pt x="4991663" y="0"/>
                  </a:lnTo>
                  <a:lnTo>
                    <a:pt x="4991663" y="2631968"/>
                  </a:lnTo>
                  <a:lnTo>
                    <a:pt x="0" y="26319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1" name="Freeform 7">
              <a:extLst>
                <a:ext uri="{FF2B5EF4-FFF2-40B4-BE49-F238E27FC236}">
                  <a16:creationId xmlns:a16="http://schemas.microsoft.com/office/drawing/2014/main" id="{CF283276-81EE-4E8E-82EC-CB670E4261A3}"/>
                </a:ext>
              </a:extLst>
            </p:cNvPr>
            <p:cNvSpPr/>
            <p:nvPr/>
          </p:nvSpPr>
          <p:spPr>
            <a:xfrm>
              <a:off x="284326" y="0"/>
              <a:ext cx="4423010" cy="3483121"/>
            </a:xfrm>
            <a:custGeom>
              <a:avLst/>
              <a:gdLst/>
              <a:ahLst/>
              <a:cxnLst/>
              <a:rect l="l" t="t" r="r" b="b"/>
              <a:pathLst>
                <a:path w="4423010" h="3483121">
                  <a:moveTo>
                    <a:pt x="0" y="0"/>
                  </a:moveTo>
                  <a:lnTo>
                    <a:pt x="4423011" y="0"/>
                  </a:lnTo>
                  <a:lnTo>
                    <a:pt x="4423011" y="3483121"/>
                  </a:lnTo>
                  <a:lnTo>
                    <a:pt x="0" y="34831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grpSp>
        <p:nvGrpSpPr>
          <p:cNvPr id="32" name="Group 8">
            <a:extLst>
              <a:ext uri="{FF2B5EF4-FFF2-40B4-BE49-F238E27FC236}">
                <a16:creationId xmlns:a16="http://schemas.microsoft.com/office/drawing/2014/main" id="{FA05EDA8-087E-4A95-B86B-05616462AE11}"/>
              </a:ext>
            </a:extLst>
          </p:cNvPr>
          <p:cNvGrpSpPr/>
          <p:nvPr/>
        </p:nvGrpSpPr>
        <p:grpSpPr>
          <a:xfrm>
            <a:off x="4010809" y="2306866"/>
            <a:ext cx="2209860" cy="2577518"/>
            <a:chOff x="8692" y="0"/>
            <a:chExt cx="5756197" cy="7340270"/>
          </a:xfrm>
        </p:grpSpPr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FB88D792-FAA4-4E4C-97AA-22ECD23580C3}"/>
                </a:ext>
              </a:extLst>
            </p:cNvPr>
            <p:cNvSpPr/>
            <p:nvPr/>
          </p:nvSpPr>
          <p:spPr>
            <a:xfrm>
              <a:off x="8692" y="4315650"/>
              <a:ext cx="5756197" cy="3024620"/>
            </a:xfrm>
            <a:custGeom>
              <a:avLst/>
              <a:gdLst/>
              <a:ahLst/>
              <a:cxnLst/>
              <a:rect l="l" t="t" r="r" b="b"/>
              <a:pathLst>
                <a:path w="5756197" h="3024620">
                  <a:moveTo>
                    <a:pt x="0" y="0"/>
                  </a:moveTo>
                  <a:lnTo>
                    <a:pt x="5756197" y="0"/>
                  </a:lnTo>
                  <a:lnTo>
                    <a:pt x="5756197" y="3024620"/>
                  </a:lnTo>
                  <a:lnTo>
                    <a:pt x="0" y="30246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0EAC668B-845A-4712-99F8-E9375B676DF0}"/>
                </a:ext>
              </a:extLst>
            </p:cNvPr>
            <p:cNvSpPr/>
            <p:nvPr/>
          </p:nvSpPr>
          <p:spPr>
            <a:xfrm>
              <a:off x="1103631" y="0"/>
              <a:ext cx="3548935" cy="3696807"/>
            </a:xfrm>
            <a:custGeom>
              <a:avLst/>
              <a:gdLst/>
              <a:ahLst/>
              <a:cxnLst/>
              <a:rect l="l" t="t" r="r" b="b"/>
              <a:pathLst>
                <a:path w="3548935" h="3696807">
                  <a:moveTo>
                    <a:pt x="0" y="0"/>
                  </a:moveTo>
                  <a:lnTo>
                    <a:pt x="3548935" y="0"/>
                  </a:lnTo>
                  <a:lnTo>
                    <a:pt x="3548935" y="3696807"/>
                  </a:lnTo>
                  <a:lnTo>
                    <a:pt x="0" y="36968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35" name="Group 11">
            <a:extLst>
              <a:ext uri="{FF2B5EF4-FFF2-40B4-BE49-F238E27FC236}">
                <a16:creationId xmlns:a16="http://schemas.microsoft.com/office/drawing/2014/main" id="{966425C6-F480-496E-B615-5A42ECE57637}"/>
              </a:ext>
            </a:extLst>
          </p:cNvPr>
          <p:cNvGrpSpPr/>
          <p:nvPr/>
        </p:nvGrpSpPr>
        <p:grpSpPr>
          <a:xfrm>
            <a:off x="873605" y="2368229"/>
            <a:ext cx="2572954" cy="2422818"/>
            <a:chOff x="0" y="-12833"/>
            <a:chExt cx="5996887" cy="5394958"/>
          </a:xfrm>
        </p:grpSpPr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id="{035916A5-C78B-476D-AB37-1A7BA9A7D1DA}"/>
                </a:ext>
              </a:extLst>
            </p:cNvPr>
            <p:cNvSpPr/>
            <p:nvPr/>
          </p:nvSpPr>
          <p:spPr>
            <a:xfrm>
              <a:off x="3708182" y="-12833"/>
              <a:ext cx="2099887" cy="2288705"/>
            </a:xfrm>
            <a:custGeom>
              <a:avLst/>
              <a:gdLst/>
              <a:ahLst/>
              <a:cxnLst/>
              <a:rect l="l" t="t" r="r" b="b"/>
              <a:pathLst>
                <a:path w="2099886" h="2288704">
                  <a:moveTo>
                    <a:pt x="0" y="0"/>
                  </a:moveTo>
                  <a:lnTo>
                    <a:pt x="2099885" y="0"/>
                  </a:lnTo>
                  <a:lnTo>
                    <a:pt x="2099885" y="2288704"/>
                  </a:lnTo>
                  <a:lnTo>
                    <a:pt x="0" y="22887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id="{ED7AC274-974D-44A8-BE12-C31AE18B6F76}"/>
                </a:ext>
              </a:extLst>
            </p:cNvPr>
            <p:cNvSpPr/>
            <p:nvPr/>
          </p:nvSpPr>
          <p:spPr>
            <a:xfrm>
              <a:off x="3708182" y="2959885"/>
              <a:ext cx="2288705" cy="2288705"/>
            </a:xfrm>
            <a:custGeom>
              <a:avLst/>
              <a:gdLst/>
              <a:ahLst/>
              <a:cxnLst/>
              <a:rect l="l" t="t" r="r" b="b"/>
              <a:pathLst>
                <a:path w="2288704" h="2288704">
                  <a:moveTo>
                    <a:pt x="0" y="0"/>
                  </a:moveTo>
                  <a:lnTo>
                    <a:pt x="2288703" y="0"/>
                  </a:lnTo>
                  <a:lnTo>
                    <a:pt x="2288703" y="2288704"/>
                  </a:lnTo>
                  <a:lnTo>
                    <a:pt x="0" y="22887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4684D150-E978-4D8E-B34F-808F74870E2C}"/>
                </a:ext>
              </a:extLst>
            </p:cNvPr>
            <p:cNvSpPr/>
            <p:nvPr/>
          </p:nvSpPr>
          <p:spPr>
            <a:xfrm>
              <a:off x="21778" y="3096533"/>
              <a:ext cx="2340923" cy="2285592"/>
            </a:xfrm>
            <a:custGeom>
              <a:avLst/>
              <a:gdLst/>
              <a:ahLst/>
              <a:cxnLst/>
              <a:rect l="l" t="t" r="r" b="b"/>
              <a:pathLst>
                <a:path w="2340922" h="2285591">
                  <a:moveTo>
                    <a:pt x="0" y="0"/>
                  </a:moveTo>
                  <a:lnTo>
                    <a:pt x="2340921" y="0"/>
                  </a:lnTo>
                  <a:lnTo>
                    <a:pt x="2340921" y="2285591"/>
                  </a:lnTo>
                  <a:lnTo>
                    <a:pt x="0" y="22855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327BFD02-5B9D-41E2-8335-CA544360535F}"/>
                </a:ext>
              </a:extLst>
            </p:cNvPr>
            <p:cNvSpPr/>
            <p:nvPr/>
          </p:nvSpPr>
          <p:spPr>
            <a:xfrm>
              <a:off x="0" y="0"/>
              <a:ext cx="2005737" cy="2288704"/>
            </a:xfrm>
            <a:custGeom>
              <a:avLst/>
              <a:gdLst/>
              <a:ahLst/>
              <a:cxnLst/>
              <a:rect l="l" t="t" r="r" b="b"/>
              <a:pathLst>
                <a:path w="2005737" h="2288704">
                  <a:moveTo>
                    <a:pt x="0" y="0"/>
                  </a:moveTo>
                  <a:lnTo>
                    <a:pt x="2005737" y="0"/>
                  </a:lnTo>
                  <a:lnTo>
                    <a:pt x="2005737" y="2288704"/>
                  </a:lnTo>
                  <a:lnTo>
                    <a:pt x="0" y="22887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7" name="文字方塊 6">
            <a:extLst>
              <a:ext uri="{FF2B5EF4-FFF2-40B4-BE49-F238E27FC236}">
                <a16:creationId xmlns:a16="http://schemas.microsoft.com/office/drawing/2014/main" id="{3FD2260F-9D45-44AA-85AA-8BF4ACBD3269}"/>
              </a:ext>
            </a:extLst>
          </p:cNvPr>
          <p:cNvSpPr txBox="1"/>
          <p:nvPr/>
        </p:nvSpPr>
        <p:spPr>
          <a:xfrm>
            <a:off x="882949" y="1908190"/>
            <a:ext cx="898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</a:rPr>
              <a:t>HTML</a:t>
            </a:r>
            <a:endParaRPr lang="zh-TW" altLang="en-US" dirty="0" err="1">
              <a:solidFill>
                <a:srgbClr val="FFFFFF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A1B7CBB-1577-45C6-910F-0184CE1EEB65}"/>
              </a:ext>
            </a:extLst>
          </p:cNvPr>
          <p:cNvSpPr txBox="1"/>
          <p:nvPr/>
        </p:nvSpPr>
        <p:spPr>
          <a:xfrm>
            <a:off x="2588662" y="1923181"/>
            <a:ext cx="776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</a:rPr>
              <a:t>CSS</a:t>
            </a:r>
            <a:endParaRPr lang="zh-TW" altLang="en-US" dirty="0" err="1">
              <a:solidFill>
                <a:srgbClr val="FFFFFF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715902F-EA29-496C-9636-5A31A6EBC672}"/>
              </a:ext>
            </a:extLst>
          </p:cNvPr>
          <p:cNvSpPr txBox="1"/>
          <p:nvPr/>
        </p:nvSpPr>
        <p:spPr>
          <a:xfrm>
            <a:off x="2303364" y="5038261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solidFill>
                  <a:srgbClr val="FFFFFF"/>
                </a:solidFill>
              </a:rPr>
              <a:t>Javascript</a:t>
            </a:r>
            <a:endParaRPr lang="en-US" altLang="zh-TW" dirty="0">
              <a:solidFill>
                <a:srgbClr val="FFFFFF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804CD88-E0D7-45A5-BDE7-66B7892830CC}"/>
              </a:ext>
            </a:extLst>
          </p:cNvPr>
          <p:cNvSpPr txBox="1"/>
          <p:nvPr/>
        </p:nvSpPr>
        <p:spPr>
          <a:xfrm>
            <a:off x="900042" y="5019228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</a:rPr>
              <a:t>jQuery</a:t>
            </a:r>
            <a:endParaRPr lang="zh-TW" altLang="en-US" dirty="0" err="1">
              <a:solidFill>
                <a:srgbClr val="FFFFFF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3257605-1F38-4817-822C-A3F8194C1967}"/>
              </a:ext>
            </a:extLst>
          </p:cNvPr>
          <p:cNvSpPr txBox="1"/>
          <p:nvPr/>
        </p:nvSpPr>
        <p:spPr>
          <a:xfrm>
            <a:off x="4632323" y="1908190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solidFill>
                  <a:schemeClr val="bg1"/>
                </a:solidFill>
              </a:rPr>
              <a:t>Github</a:t>
            </a:r>
            <a:endParaRPr lang="zh-TW" altLang="en-US" dirty="0" err="1">
              <a:solidFill>
                <a:schemeClr val="bg1"/>
              </a:solidFill>
            </a:endParaRP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7716382B-B63E-4CAA-AF7C-1225E19F9BD2}"/>
              </a:ext>
            </a:extLst>
          </p:cNvPr>
          <p:cNvSpPr txBox="1"/>
          <p:nvPr/>
        </p:nvSpPr>
        <p:spPr>
          <a:xfrm>
            <a:off x="7541657" y="1867654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FFFF"/>
                </a:solidFill>
              </a:rPr>
              <a:t>Laravel</a:t>
            </a:r>
            <a:endParaRPr lang="zh-TW" altLang="en-US" dirty="0" err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340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D8D4B057-F8EB-6E04-E5C2-0A856EE45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網站架構圖</a:t>
            </a:r>
          </a:p>
        </p:txBody>
      </p:sp>
      <p:sp>
        <p:nvSpPr>
          <p:cNvPr id="6" name="日期版面配置區 5">
            <a:extLst>
              <a:ext uri="{FF2B5EF4-FFF2-40B4-BE49-F238E27FC236}">
                <a16:creationId xmlns:a16="http://schemas.microsoft.com/office/drawing/2014/main" id="{6C8875F8-0595-14B6-101D-8BD40816A3C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51DC193-ABB1-4257-A395-CFE730F15DC7}" type="datetimeyyyy">
              <a:rPr lang="en-US" altLang="zh-TW" smtClean="0"/>
              <a:t>2024</a:t>
            </a:fld>
            <a:endParaRPr lang="zh-TW" altLang="en-US" dirty="0"/>
          </a:p>
        </p:txBody>
      </p:sp>
      <p:grpSp>
        <p:nvGrpSpPr>
          <p:cNvPr id="164" name="Group 87">
            <a:extLst>
              <a:ext uri="{FF2B5EF4-FFF2-40B4-BE49-F238E27FC236}">
                <a16:creationId xmlns:a16="http://schemas.microsoft.com/office/drawing/2014/main" id="{D3170680-954E-4DB8-AC24-987645FCE01B}"/>
              </a:ext>
            </a:extLst>
          </p:cNvPr>
          <p:cNvGrpSpPr/>
          <p:nvPr/>
        </p:nvGrpSpPr>
        <p:grpSpPr>
          <a:xfrm>
            <a:off x="1650805" y="825581"/>
            <a:ext cx="7283426" cy="2361623"/>
            <a:chOff x="1972583" y="0"/>
            <a:chExt cx="10435091" cy="3268467"/>
          </a:xfrm>
        </p:grpSpPr>
        <p:sp>
          <p:nvSpPr>
            <p:cNvPr id="165" name="AutoShape 88">
              <a:extLst>
                <a:ext uri="{FF2B5EF4-FFF2-40B4-BE49-F238E27FC236}">
                  <a16:creationId xmlns:a16="http://schemas.microsoft.com/office/drawing/2014/main" id="{3306807B-095C-47D5-BEF9-9C4202E8DED5}"/>
                </a:ext>
              </a:extLst>
            </p:cNvPr>
            <p:cNvSpPr/>
            <p:nvPr/>
          </p:nvSpPr>
          <p:spPr>
            <a:xfrm flipH="1">
              <a:off x="4145247" y="956968"/>
              <a:ext cx="3044880" cy="1232222"/>
            </a:xfrm>
            <a:prstGeom prst="line">
              <a:avLst/>
            </a:prstGeom>
            <a:ln w="88900" cap="rnd">
              <a:solidFill>
                <a:srgbClr val="E5B045"/>
              </a:solidFill>
              <a:prstDash val="solid"/>
              <a:headEnd type="none" w="sm" len="sm"/>
              <a:tailEnd type="triangle" w="lg" len="med"/>
            </a:ln>
          </p:spPr>
        </p:sp>
        <p:sp>
          <p:nvSpPr>
            <p:cNvPr id="166" name="AutoShape 89">
              <a:extLst>
                <a:ext uri="{FF2B5EF4-FFF2-40B4-BE49-F238E27FC236}">
                  <a16:creationId xmlns:a16="http://schemas.microsoft.com/office/drawing/2014/main" id="{0EA9A9CE-FF60-4D87-BED3-8EE840961901}"/>
                </a:ext>
              </a:extLst>
            </p:cNvPr>
            <p:cNvSpPr/>
            <p:nvPr/>
          </p:nvSpPr>
          <p:spPr>
            <a:xfrm>
              <a:off x="7190130" y="956967"/>
              <a:ext cx="2791638" cy="1274007"/>
            </a:xfrm>
            <a:prstGeom prst="line">
              <a:avLst/>
            </a:prstGeom>
            <a:ln w="88900" cap="rnd">
              <a:solidFill>
                <a:srgbClr val="E5B045"/>
              </a:solidFill>
              <a:prstDash val="solid"/>
              <a:headEnd type="none" w="sm" len="sm"/>
              <a:tailEnd type="triangle" w="lg" len="med"/>
            </a:ln>
          </p:spPr>
        </p:sp>
        <p:grpSp>
          <p:nvGrpSpPr>
            <p:cNvPr id="167" name="Group 90">
              <a:extLst>
                <a:ext uri="{FF2B5EF4-FFF2-40B4-BE49-F238E27FC236}">
                  <a16:creationId xmlns:a16="http://schemas.microsoft.com/office/drawing/2014/main" id="{C69092C8-AAC4-4C02-A86B-6121E8F8E616}"/>
                </a:ext>
              </a:extLst>
            </p:cNvPr>
            <p:cNvGrpSpPr/>
            <p:nvPr/>
          </p:nvGrpSpPr>
          <p:grpSpPr>
            <a:xfrm>
              <a:off x="1972583" y="0"/>
              <a:ext cx="10435091" cy="956970"/>
              <a:chOff x="0" y="0"/>
              <a:chExt cx="1805509" cy="165578"/>
            </a:xfrm>
          </p:grpSpPr>
          <p:sp>
            <p:nvSpPr>
              <p:cNvPr id="174" name="Freeform 91">
                <a:extLst>
                  <a:ext uri="{FF2B5EF4-FFF2-40B4-BE49-F238E27FC236}">
                    <a16:creationId xmlns:a16="http://schemas.microsoft.com/office/drawing/2014/main" id="{C8889CA2-70C2-4BB8-9B9E-F31FC33AC1B5}"/>
                  </a:ext>
                </a:extLst>
              </p:cNvPr>
              <p:cNvSpPr/>
              <p:nvPr/>
            </p:nvSpPr>
            <p:spPr>
              <a:xfrm>
                <a:off x="0" y="0"/>
                <a:ext cx="1805509" cy="165578"/>
              </a:xfrm>
              <a:custGeom>
                <a:avLst/>
                <a:gdLst/>
                <a:ahLst/>
                <a:cxnLst/>
                <a:rect l="l" t="t" r="r" b="b"/>
                <a:pathLst>
                  <a:path w="1805509" h="165578">
                    <a:moveTo>
                      <a:pt x="82789" y="0"/>
                    </a:moveTo>
                    <a:lnTo>
                      <a:pt x="1722720" y="0"/>
                    </a:lnTo>
                    <a:cubicBezTo>
                      <a:pt x="1768444" y="0"/>
                      <a:pt x="1805509" y="37066"/>
                      <a:pt x="1805509" y="82789"/>
                    </a:cubicBezTo>
                    <a:lnTo>
                      <a:pt x="1805509" y="82789"/>
                    </a:lnTo>
                    <a:cubicBezTo>
                      <a:pt x="1805509" y="128512"/>
                      <a:pt x="1768444" y="165578"/>
                      <a:pt x="1722720" y="165578"/>
                    </a:cubicBezTo>
                    <a:lnTo>
                      <a:pt x="82789" y="165578"/>
                    </a:lnTo>
                    <a:cubicBezTo>
                      <a:pt x="37066" y="165578"/>
                      <a:pt x="0" y="128512"/>
                      <a:pt x="0" y="82789"/>
                    </a:cubicBezTo>
                    <a:lnTo>
                      <a:pt x="0" y="82789"/>
                    </a:lnTo>
                    <a:cubicBezTo>
                      <a:pt x="0" y="37066"/>
                      <a:pt x="37066" y="0"/>
                      <a:pt x="82789" y="0"/>
                    </a:cubicBezTo>
                    <a:close/>
                  </a:path>
                </a:pathLst>
              </a:custGeom>
              <a:solidFill>
                <a:srgbClr val="D6910B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id="175" name="TextBox 92">
                <a:extLst>
                  <a:ext uri="{FF2B5EF4-FFF2-40B4-BE49-F238E27FC236}">
                    <a16:creationId xmlns:a16="http://schemas.microsoft.com/office/drawing/2014/main" id="{0AB52BEE-8FE2-460A-A6BE-A3ADFAC56D6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1805509" cy="213203"/>
              </a:xfrm>
              <a:prstGeom prst="rect">
                <a:avLst/>
              </a:prstGeom>
            </p:spPr>
            <p:txBody>
              <a:bodyPr lIns="254000" tIns="254000" rIns="254000" bIns="254000" rtlCol="0" anchor="ctr"/>
              <a:lstStyle/>
              <a:p>
                <a:pPr marL="0" lvl="0" indent="0" algn="ctr">
                  <a:lnSpc>
                    <a:spcPts val="2520"/>
                  </a:lnSpc>
                  <a:spcBef>
                    <a:spcPct val="0"/>
                  </a:spcBef>
                </a:pPr>
                <a:r>
                  <a:rPr lang="en-US" sz="1800" u="none" strike="noStrike" dirty="0" err="1">
                    <a:solidFill>
                      <a:srgbClr val="FFFFFF"/>
                    </a:solidFill>
                    <a:latin typeface="Maven Pro Bold"/>
                    <a:ea typeface="Maven Pro Bold"/>
                    <a:cs typeface="Maven Pro Bold"/>
                    <a:sym typeface="Maven Pro Bold"/>
                  </a:rPr>
                  <a:t>首頁</a:t>
                </a:r>
                <a:r>
                  <a:rPr lang="en-US" sz="1800" u="none" strike="noStrike" dirty="0">
                    <a:solidFill>
                      <a:srgbClr val="FFFFFF"/>
                    </a:solidFill>
                    <a:latin typeface="Maven Pro Bold"/>
                    <a:ea typeface="Maven Pro Bold"/>
                    <a:cs typeface="Maven Pro Bold"/>
                    <a:sym typeface="Maven Pro Bold"/>
                  </a:rPr>
                  <a:t>/</a:t>
                </a:r>
                <a:r>
                  <a:rPr lang="en-US" sz="1800" u="none" strike="noStrike" dirty="0" err="1">
                    <a:solidFill>
                      <a:srgbClr val="FFFFFF"/>
                    </a:solidFill>
                    <a:latin typeface="Maven Pro Bold"/>
                    <a:ea typeface="Maven Pro Bold"/>
                    <a:cs typeface="Maven Pro Bold"/>
                    <a:sym typeface="Maven Pro Bold"/>
                  </a:rPr>
                  <a:t>註冊</a:t>
                </a:r>
                <a:endParaRPr lang="en-US" sz="1800" u="none" strike="noStrike" dirty="0">
                  <a:solidFill>
                    <a:srgbClr val="FFFFFF"/>
                  </a:solidFill>
                  <a:latin typeface="Maven Pro Bold"/>
                  <a:ea typeface="Maven Pro Bold"/>
                  <a:cs typeface="Maven Pro Bold"/>
                  <a:sym typeface="Maven Pro Bold"/>
                </a:endParaRPr>
              </a:p>
            </p:txBody>
          </p:sp>
        </p:grpSp>
        <p:grpSp>
          <p:nvGrpSpPr>
            <p:cNvPr id="168" name="Group 93">
              <a:extLst>
                <a:ext uri="{FF2B5EF4-FFF2-40B4-BE49-F238E27FC236}">
                  <a16:creationId xmlns:a16="http://schemas.microsoft.com/office/drawing/2014/main" id="{721278D3-3C41-4928-B442-2A06B47114DA}"/>
                </a:ext>
              </a:extLst>
            </p:cNvPr>
            <p:cNvGrpSpPr/>
            <p:nvPr/>
          </p:nvGrpSpPr>
          <p:grpSpPr>
            <a:xfrm>
              <a:off x="8089038" y="1971884"/>
              <a:ext cx="3740436" cy="1232222"/>
              <a:chOff x="-318047" y="52914"/>
              <a:chExt cx="647181" cy="213203"/>
            </a:xfrm>
          </p:grpSpPr>
          <p:sp>
            <p:nvSpPr>
              <p:cNvPr id="172" name="Freeform 94">
                <a:extLst>
                  <a:ext uri="{FF2B5EF4-FFF2-40B4-BE49-F238E27FC236}">
                    <a16:creationId xmlns:a16="http://schemas.microsoft.com/office/drawing/2014/main" id="{950FC487-4EF4-4391-BA73-C7E35E5B3995}"/>
                  </a:ext>
                </a:extLst>
              </p:cNvPr>
              <p:cNvSpPr/>
              <p:nvPr/>
            </p:nvSpPr>
            <p:spPr>
              <a:xfrm>
                <a:off x="-318047" y="90513"/>
                <a:ext cx="625432" cy="165578"/>
              </a:xfrm>
              <a:custGeom>
                <a:avLst/>
                <a:gdLst/>
                <a:ahLst/>
                <a:cxnLst/>
                <a:rect l="l" t="t" r="r" b="b"/>
                <a:pathLst>
                  <a:path w="625432" h="165578">
                    <a:moveTo>
                      <a:pt x="82789" y="0"/>
                    </a:moveTo>
                    <a:lnTo>
                      <a:pt x="542643" y="0"/>
                    </a:lnTo>
                    <a:cubicBezTo>
                      <a:pt x="588366" y="0"/>
                      <a:pt x="625432" y="37066"/>
                      <a:pt x="625432" y="82789"/>
                    </a:cubicBezTo>
                    <a:lnTo>
                      <a:pt x="625432" y="82789"/>
                    </a:lnTo>
                    <a:cubicBezTo>
                      <a:pt x="625432" y="128512"/>
                      <a:pt x="588366" y="165578"/>
                      <a:pt x="542643" y="165578"/>
                    </a:cubicBezTo>
                    <a:lnTo>
                      <a:pt x="82789" y="165578"/>
                    </a:lnTo>
                    <a:cubicBezTo>
                      <a:pt x="37066" y="165578"/>
                      <a:pt x="0" y="128512"/>
                      <a:pt x="0" y="82789"/>
                    </a:cubicBezTo>
                    <a:lnTo>
                      <a:pt x="0" y="82789"/>
                    </a:lnTo>
                    <a:cubicBezTo>
                      <a:pt x="0" y="37066"/>
                      <a:pt x="37066" y="0"/>
                      <a:pt x="82789" y="0"/>
                    </a:cubicBezTo>
                    <a:close/>
                  </a:path>
                </a:pathLst>
              </a:custGeom>
              <a:solidFill>
                <a:srgbClr val="D6910B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id="173" name="TextBox 95">
                <a:extLst>
                  <a:ext uri="{FF2B5EF4-FFF2-40B4-BE49-F238E27FC236}">
                    <a16:creationId xmlns:a16="http://schemas.microsoft.com/office/drawing/2014/main" id="{6D30BB57-D435-4880-AA88-448820244E85}"/>
                  </a:ext>
                </a:extLst>
              </p:cNvPr>
              <p:cNvSpPr txBox="1"/>
              <p:nvPr/>
            </p:nvSpPr>
            <p:spPr>
              <a:xfrm>
                <a:off x="-296298" y="52914"/>
                <a:ext cx="625432" cy="213203"/>
              </a:xfrm>
              <a:prstGeom prst="rect">
                <a:avLst/>
              </a:prstGeom>
            </p:spPr>
            <p:txBody>
              <a:bodyPr lIns="254000" tIns="254000" rIns="254000" bIns="254000" rtlCol="0" anchor="ctr"/>
              <a:lstStyle/>
              <a:p>
                <a:pPr marL="0" lvl="0" indent="0" algn="ctr">
                  <a:lnSpc>
                    <a:spcPts val="2520"/>
                  </a:lnSpc>
                  <a:spcBef>
                    <a:spcPct val="0"/>
                  </a:spcBef>
                </a:pPr>
                <a:r>
                  <a:rPr lang="en-US" sz="1800" u="none" strike="noStrike" dirty="0" err="1">
                    <a:solidFill>
                      <a:srgbClr val="FFFFFF"/>
                    </a:solidFill>
                    <a:latin typeface="Maven Pro Bold"/>
                    <a:ea typeface="Maven Pro Bold"/>
                    <a:cs typeface="Maven Pro Bold"/>
                    <a:sym typeface="Maven Pro Bold"/>
                  </a:rPr>
                  <a:t>會員中心</a:t>
                </a:r>
                <a:r>
                  <a:rPr lang="en-US" sz="1800" u="none" strike="noStrike" dirty="0">
                    <a:solidFill>
                      <a:srgbClr val="FFFFFF"/>
                    </a:solidFill>
                    <a:latin typeface="Maven Pro Bold"/>
                    <a:ea typeface="Maven Pro Bold"/>
                    <a:cs typeface="Maven Pro Bold"/>
                    <a:sym typeface="Maven Pro Bold"/>
                  </a:rPr>
                  <a:t>(</a:t>
                </a:r>
                <a:r>
                  <a:rPr lang="en-US" sz="1800" u="none" strike="noStrike" dirty="0" err="1">
                    <a:solidFill>
                      <a:srgbClr val="FFFFFF"/>
                    </a:solidFill>
                    <a:latin typeface="Maven Pro Bold"/>
                    <a:ea typeface="Maven Pro Bold"/>
                    <a:cs typeface="Maven Pro Bold"/>
                    <a:sym typeface="Maven Pro Bold"/>
                  </a:rPr>
                  <a:t>基本信息</a:t>
                </a:r>
                <a:r>
                  <a:rPr lang="en-US" sz="1800" u="none" strike="noStrike" dirty="0">
                    <a:solidFill>
                      <a:srgbClr val="FFFFFF"/>
                    </a:solidFill>
                    <a:latin typeface="Maven Pro Bold"/>
                    <a:ea typeface="Maven Pro Bold"/>
                    <a:cs typeface="Maven Pro Bold"/>
                    <a:sym typeface="Maven Pro Bold"/>
                  </a:rPr>
                  <a:t>)</a:t>
                </a:r>
              </a:p>
            </p:txBody>
          </p:sp>
        </p:grpSp>
        <p:grpSp>
          <p:nvGrpSpPr>
            <p:cNvPr id="169" name="Group 96">
              <a:extLst>
                <a:ext uri="{FF2B5EF4-FFF2-40B4-BE49-F238E27FC236}">
                  <a16:creationId xmlns:a16="http://schemas.microsoft.com/office/drawing/2014/main" id="{789BE4B6-ACC4-49E9-A9E8-69CBEB132D7F}"/>
                </a:ext>
              </a:extLst>
            </p:cNvPr>
            <p:cNvGrpSpPr/>
            <p:nvPr/>
          </p:nvGrpSpPr>
          <p:grpSpPr>
            <a:xfrm>
              <a:off x="2423512" y="2036245"/>
              <a:ext cx="3987281" cy="1232222"/>
              <a:chOff x="419323" y="64050"/>
              <a:chExt cx="689891" cy="213203"/>
            </a:xfrm>
          </p:grpSpPr>
          <p:sp>
            <p:nvSpPr>
              <p:cNvPr id="170" name="Freeform 97">
                <a:extLst>
                  <a:ext uri="{FF2B5EF4-FFF2-40B4-BE49-F238E27FC236}">
                    <a16:creationId xmlns:a16="http://schemas.microsoft.com/office/drawing/2014/main" id="{B60C0A38-D365-46DA-9BE6-22B0A54465A0}"/>
                  </a:ext>
                </a:extLst>
              </p:cNvPr>
              <p:cNvSpPr/>
              <p:nvPr/>
            </p:nvSpPr>
            <p:spPr>
              <a:xfrm>
                <a:off x="419323" y="90513"/>
                <a:ext cx="682604" cy="165578"/>
              </a:xfrm>
              <a:custGeom>
                <a:avLst/>
                <a:gdLst/>
                <a:ahLst/>
                <a:cxnLst/>
                <a:rect l="l" t="t" r="r" b="b"/>
                <a:pathLst>
                  <a:path w="682604" h="165578">
                    <a:moveTo>
                      <a:pt x="82789" y="0"/>
                    </a:moveTo>
                    <a:lnTo>
                      <a:pt x="599815" y="0"/>
                    </a:lnTo>
                    <a:cubicBezTo>
                      <a:pt x="645538" y="0"/>
                      <a:pt x="682604" y="37066"/>
                      <a:pt x="682604" y="82789"/>
                    </a:cubicBezTo>
                    <a:lnTo>
                      <a:pt x="682604" y="82789"/>
                    </a:lnTo>
                    <a:cubicBezTo>
                      <a:pt x="682604" y="128512"/>
                      <a:pt x="645538" y="165578"/>
                      <a:pt x="599815" y="165578"/>
                    </a:cubicBezTo>
                    <a:lnTo>
                      <a:pt x="82789" y="165578"/>
                    </a:lnTo>
                    <a:cubicBezTo>
                      <a:pt x="37066" y="165578"/>
                      <a:pt x="0" y="128512"/>
                      <a:pt x="0" y="82789"/>
                    </a:cubicBezTo>
                    <a:lnTo>
                      <a:pt x="0" y="82789"/>
                    </a:lnTo>
                    <a:cubicBezTo>
                      <a:pt x="0" y="37066"/>
                      <a:pt x="37066" y="0"/>
                      <a:pt x="82789" y="0"/>
                    </a:cubicBezTo>
                    <a:close/>
                  </a:path>
                </a:pathLst>
              </a:custGeom>
              <a:solidFill>
                <a:srgbClr val="D6910B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id="171" name="TextBox 98">
                <a:extLst>
                  <a:ext uri="{FF2B5EF4-FFF2-40B4-BE49-F238E27FC236}">
                    <a16:creationId xmlns:a16="http://schemas.microsoft.com/office/drawing/2014/main" id="{152E1C00-0265-4CFA-A3D7-0B6BFC2E3802}"/>
                  </a:ext>
                </a:extLst>
              </p:cNvPr>
              <p:cNvSpPr txBox="1"/>
              <p:nvPr/>
            </p:nvSpPr>
            <p:spPr>
              <a:xfrm>
                <a:off x="426610" y="64050"/>
                <a:ext cx="682604" cy="213203"/>
              </a:xfrm>
              <a:prstGeom prst="rect">
                <a:avLst/>
              </a:prstGeom>
            </p:spPr>
            <p:txBody>
              <a:bodyPr lIns="254000" tIns="254000" rIns="254000" bIns="254000" rtlCol="0" anchor="ctr"/>
              <a:lstStyle/>
              <a:p>
                <a:pPr marL="0" lvl="0" indent="0" algn="ctr">
                  <a:lnSpc>
                    <a:spcPts val="2520"/>
                  </a:lnSpc>
                  <a:spcBef>
                    <a:spcPct val="0"/>
                  </a:spcBef>
                </a:pPr>
                <a:r>
                  <a:rPr lang="en-US" sz="1800" u="none" strike="noStrike" dirty="0" err="1">
                    <a:solidFill>
                      <a:srgbClr val="FFFFFF"/>
                    </a:solidFill>
                    <a:latin typeface="Maven Pro Bold"/>
                    <a:ea typeface="Maven Pro Bold"/>
                    <a:cs typeface="Maven Pro Bold"/>
                    <a:sym typeface="Maven Pro Bold"/>
                  </a:rPr>
                  <a:t>登入</a:t>
                </a:r>
                <a:endParaRPr lang="en-US" sz="1800" u="none" strike="noStrike" dirty="0">
                  <a:solidFill>
                    <a:srgbClr val="FFFFFF"/>
                  </a:solidFill>
                  <a:latin typeface="Maven Pro Bold"/>
                  <a:ea typeface="Maven Pro Bold"/>
                  <a:cs typeface="Maven Pro Bold"/>
                  <a:sym typeface="Maven Pro Bold"/>
                </a:endParaRPr>
              </a:p>
            </p:txBody>
          </p:sp>
        </p:grpSp>
      </p:grpSp>
      <p:sp>
        <p:nvSpPr>
          <p:cNvPr id="192" name="AutoShape 153">
            <a:extLst>
              <a:ext uri="{FF2B5EF4-FFF2-40B4-BE49-F238E27FC236}">
                <a16:creationId xmlns:a16="http://schemas.microsoft.com/office/drawing/2014/main" id="{1900AAF2-BE2B-4A0D-B5D3-6A09A3F7240F}"/>
              </a:ext>
            </a:extLst>
          </p:cNvPr>
          <p:cNvSpPr/>
          <p:nvPr/>
        </p:nvSpPr>
        <p:spPr>
          <a:xfrm flipH="1">
            <a:off x="1249703" y="3098831"/>
            <a:ext cx="2047113" cy="967196"/>
          </a:xfrm>
          <a:prstGeom prst="line">
            <a:avLst/>
          </a:prstGeom>
          <a:ln w="88900" cap="rnd">
            <a:solidFill>
              <a:srgbClr val="E5B045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90" name="AutoShape 151">
            <a:extLst>
              <a:ext uri="{FF2B5EF4-FFF2-40B4-BE49-F238E27FC236}">
                <a16:creationId xmlns:a16="http://schemas.microsoft.com/office/drawing/2014/main" id="{BC87A9CE-D4E5-4E22-8D42-7C6A5A7ADD9A}"/>
              </a:ext>
            </a:extLst>
          </p:cNvPr>
          <p:cNvSpPr/>
          <p:nvPr/>
        </p:nvSpPr>
        <p:spPr>
          <a:xfrm flipH="1">
            <a:off x="2662804" y="3098830"/>
            <a:ext cx="643261" cy="947733"/>
          </a:xfrm>
          <a:prstGeom prst="line">
            <a:avLst/>
          </a:prstGeom>
          <a:ln w="88900" cap="rnd">
            <a:solidFill>
              <a:srgbClr val="E5B045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184" name="Group 137">
            <a:extLst>
              <a:ext uri="{FF2B5EF4-FFF2-40B4-BE49-F238E27FC236}">
                <a16:creationId xmlns:a16="http://schemas.microsoft.com/office/drawing/2014/main" id="{8BF32C77-0DEC-4E42-ABDA-553FFFB1BBCE}"/>
              </a:ext>
            </a:extLst>
          </p:cNvPr>
          <p:cNvGrpSpPr/>
          <p:nvPr/>
        </p:nvGrpSpPr>
        <p:grpSpPr>
          <a:xfrm>
            <a:off x="590606" y="3909730"/>
            <a:ext cx="1275784" cy="937672"/>
            <a:chOff x="0" y="-47625"/>
            <a:chExt cx="415745" cy="285717"/>
          </a:xfrm>
        </p:grpSpPr>
        <p:sp>
          <p:nvSpPr>
            <p:cNvPr id="212" name="Freeform 138">
              <a:extLst>
                <a:ext uri="{FF2B5EF4-FFF2-40B4-BE49-F238E27FC236}">
                  <a16:creationId xmlns:a16="http://schemas.microsoft.com/office/drawing/2014/main" id="{29F0BC9A-2E6F-414B-872D-3F55B2B3ECE7}"/>
                </a:ext>
              </a:extLst>
            </p:cNvPr>
            <p:cNvSpPr/>
            <p:nvPr/>
          </p:nvSpPr>
          <p:spPr>
            <a:xfrm>
              <a:off x="0" y="0"/>
              <a:ext cx="405522" cy="238092"/>
            </a:xfrm>
            <a:custGeom>
              <a:avLst/>
              <a:gdLst/>
              <a:ahLst/>
              <a:cxnLst/>
              <a:rect l="l" t="t" r="r" b="b"/>
              <a:pathLst>
                <a:path w="405522" h="238092">
                  <a:moveTo>
                    <a:pt x="0" y="0"/>
                  </a:moveTo>
                  <a:lnTo>
                    <a:pt x="405522" y="0"/>
                  </a:lnTo>
                  <a:lnTo>
                    <a:pt x="405522" y="238092"/>
                  </a:lnTo>
                  <a:lnTo>
                    <a:pt x="0" y="238092"/>
                  </a:lnTo>
                  <a:close/>
                </a:path>
              </a:pathLst>
            </a:custGeom>
            <a:solidFill>
              <a:srgbClr val="D6910B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TW" altLang="en-US" dirty="0"/>
            </a:p>
          </p:txBody>
        </p:sp>
        <p:sp>
          <p:nvSpPr>
            <p:cNvPr id="213" name="TextBox 139">
              <a:extLst>
                <a:ext uri="{FF2B5EF4-FFF2-40B4-BE49-F238E27FC236}">
                  <a16:creationId xmlns:a16="http://schemas.microsoft.com/office/drawing/2014/main" id="{941186AE-8A6C-4607-858D-9714EF0C4153}"/>
                </a:ext>
              </a:extLst>
            </p:cNvPr>
            <p:cNvSpPr txBox="1"/>
            <p:nvPr/>
          </p:nvSpPr>
          <p:spPr>
            <a:xfrm>
              <a:off x="0" y="-47625"/>
              <a:ext cx="415745" cy="28571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marL="0" lvl="0" indent="0" algn="ctr">
                <a:lnSpc>
                  <a:spcPts val="2520"/>
                </a:lnSpc>
                <a:spcBef>
                  <a:spcPct val="0"/>
                </a:spcBef>
              </a:pPr>
              <a:r>
                <a:rPr lang="zh-TW" altLang="en-US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  <a:t>尋找</a:t>
              </a:r>
              <a:br>
                <a:rPr lang="en-US" altLang="zh-TW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</a:br>
              <a:r>
                <a:rPr lang="zh-TW" altLang="en-US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  <a:t>老師</a:t>
              </a:r>
              <a:endParaRPr lang="en-US" sz="2400" u="none" strike="noStrike" dirty="0">
                <a:solidFill>
                  <a:srgbClr val="FFFAEC"/>
                </a:solidFill>
                <a:latin typeface="Maven Pro Bold"/>
                <a:ea typeface="Maven Pro Bold"/>
                <a:cs typeface="Maven Pro Bold"/>
                <a:sym typeface="Maven Pro Bold"/>
              </a:endParaRPr>
            </a:p>
          </p:txBody>
        </p:sp>
      </p:grpSp>
      <p:sp>
        <p:nvSpPr>
          <p:cNvPr id="191" name="AutoShape 152">
            <a:extLst>
              <a:ext uri="{FF2B5EF4-FFF2-40B4-BE49-F238E27FC236}">
                <a16:creationId xmlns:a16="http://schemas.microsoft.com/office/drawing/2014/main" id="{B8515314-F0F7-45B4-A81A-C235C62A817E}"/>
              </a:ext>
            </a:extLst>
          </p:cNvPr>
          <p:cNvSpPr/>
          <p:nvPr/>
        </p:nvSpPr>
        <p:spPr>
          <a:xfrm>
            <a:off x="3296817" y="3098831"/>
            <a:ext cx="810022" cy="967196"/>
          </a:xfrm>
          <a:prstGeom prst="line">
            <a:avLst/>
          </a:prstGeom>
          <a:ln w="88900" cap="rnd">
            <a:solidFill>
              <a:srgbClr val="E5B045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185" name="Group 140">
            <a:extLst>
              <a:ext uri="{FF2B5EF4-FFF2-40B4-BE49-F238E27FC236}">
                <a16:creationId xmlns:a16="http://schemas.microsoft.com/office/drawing/2014/main" id="{CB79D25D-FAED-468E-9348-505DDC1A2315}"/>
              </a:ext>
            </a:extLst>
          </p:cNvPr>
          <p:cNvGrpSpPr/>
          <p:nvPr/>
        </p:nvGrpSpPr>
        <p:grpSpPr>
          <a:xfrm>
            <a:off x="1983366" y="4066027"/>
            <a:ext cx="1316856" cy="781376"/>
            <a:chOff x="0" y="0"/>
            <a:chExt cx="429130" cy="238092"/>
          </a:xfrm>
        </p:grpSpPr>
        <p:sp>
          <p:nvSpPr>
            <p:cNvPr id="210" name="Freeform 141">
              <a:extLst>
                <a:ext uri="{FF2B5EF4-FFF2-40B4-BE49-F238E27FC236}">
                  <a16:creationId xmlns:a16="http://schemas.microsoft.com/office/drawing/2014/main" id="{1DE36A5D-B4EB-4B40-B135-E39E34E21297}"/>
                </a:ext>
              </a:extLst>
            </p:cNvPr>
            <p:cNvSpPr/>
            <p:nvPr/>
          </p:nvSpPr>
          <p:spPr>
            <a:xfrm>
              <a:off x="0" y="0"/>
              <a:ext cx="429130" cy="238092"/>
            </a:xfrm>
            <a:custGeom>
              <a:avLst/>
              <a:gdLst/>
              <a:ahLst/>
              <a:cxnLst/>
              <a:rect l="l" t="t" r="r" b="b"/>
              <a:pathLst>
                <a:path w="429130" h="238092">
                  <a:moveTo>
                    <a:pt x="0" y="0"/>
                  </a:moveTo>
                  <a:lnTo>
                    <a:pt x="429130" y="0"/>
                  </a:lnTo>
                  <a:lnTo>
                    <a:pt x="429130" y="238092"/>
                  </a:lnTo>
                  <a:lnTo>
                    <a:pt x="0" y="238092"/>
                  </a:lnTo>
                  <a:close/>
                </a:path>
              </a:pathLst>
            </a:custGeom>
            <a:solidFill>
              <a:srgbClr val="D6910B"/>
            </a:solidFill>
            <a:ln cap="sq">
              <a:noFill/>
              <a:prstDash val="solid"/>
              <a:miter/>
            </a:ln>
          </p:spPr>
        </p:sp>
        <p:sp>
          <p:nvSpPr>
            <p:cNvPr id="211" name="TextBox 142">
              <a:extLst>
                <a:ext uri="{FF2B5EF4-FFF2-40B4-BE49-F238E27FC236}">
                  <a16:creationId xmlns:a16="http://schemas.microsoft.com/office/drawing/2014/main" id="{2E0C332F-DCC9-4155-867A-A4EC232EFC48}"/>
                </a:ext>
              </a:extLst>
            </p:cNvPr>
            <p:cNvSpPr txBox="1"/>
            <p:nvPr/>
          </p:nvSpPr>
          <p:spPr>
            <a:xfrm>
              <a:off x="0" y="-47625"/>
              <a:ext cx="429130" cy="28571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marL="0" lvl="0" indent="0" algn="ctr">
                <a:lnSpc>
                  <a:spcPts val="2520"/>
                </a:lnSpc>
                <a:spcBef>
                  <a:spcPct val="0"/>
                </a:spcBef>
              </a:pPr>
              <a:r>
                <a:rPr lang="zh-TW" altLang="en-US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  <a:t>教書</a:t>
              </a:r>
              <a:br>
                <a:rPr lang="en-US" altLang="zh-TW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</a:br>
              <a:r>
                <a:rPr lang="zh-TW" altLang="en-US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  <a:t>育人</a:t>
              </a:r>
              <a:endParaRPr lang="en-US" sz="2400" u="none" strike="noStrike" dirty="0">
                <a:solidFill>
                  <a:srgbClr val="FFFAEC"/>
                </a:solidFill>
                <a:latin typeface="Maven Pro Bold"/>
                <a:ea typeface="Maven Pro Bold"/>
                <a:cs typeface="Maven Pro Bold"/>
                <a:sym typeface="Maven Pro Bold"/>
              </a:endParaRPr>
            </a:p>
          </p:txBody>
        </p:sp>
      </p:grpSp>
      <p:sp>
        <p:nvSpPr>
          <p:cNvPr id="193" name="AutoShape 154">
            <a:extLst>
              <a:ext uri="{FF2B5EF4-FFF2-40B4-BE49-F238E27FC236}">
                <a16:creationId xmlns:a16="http://schemas.microsoft.com/office/drawing/2014/main" id="{1F5ADC62-474F-40E3-BD8C-CC5B0F7B1100}"/>
              </a:ext>
            </a:extLst>
          </p:cNvPr>
          <p:cNvSpPr/>
          <p:nvPr/>
        </p:nvSpPr>
        <p:spPr>
          <a:xfrm>
            <a:off x="3280057" y="3098830"/>
            <a:ext cx="2242609" cy="947733"/>
          </a:xfrm>
          <a:prstGeom prst="line">
            <a:avLst/>
          </a:prstGeom>
          <a:ln w="88900" cap="rnd">
            <a:solidFill>
              <a:srgbClr val="E5B045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186" name="Group 143">
            <a:extLst>
              <a:ext uri="{FF2B5EF4-FFF2-40B4-BE49-F238E27FC236}">
                <a16:creationId xmlns:a16="http://schemas.microsoft.com/office/drawing/2014/main" id="{0582E1B9-5801-4517-8740-2C3A0FF2D223}"/>
              </a:ext>
            </a:extLst>
          </p:cNvPr>
          <p:cNvGrpSpPr/>
          <p:nvPr/>
        </p:nvGrpSpPr>
        <p:grpSpPr>
          <a:xfrm>
            <a:off x="3448570" y="4066027"/>
            <a:ext cx="1244413" cy="781376"/>
            <a:chOff x="0" y="0"/>
            <a:chExt cx="405522" cy="238092"/>
          </a:xfrm>
        </p:grpSpPr>
        <p:sp>
          <p:nvSpPr>
            <p:cNvPr id="208" name="Freeform 144">
              <a:extLst>
                <a:ext uri="{FF2B5EF4-FFF2-40B4-BE49-F238E27FC236}">
                  <a16:creationId xmlns:a16="http://schemas.microsoft.com/office/drawing/2014/main" id="{4897F049-F06D-4B04-A09C-963F00057C6E}"/>
                </a:ext>
              </a:extLst>
            </p:cNvPr>
            <p:cNvSpPr/>
            <p:nvPr/>
          </p:nvSpPr>
          <p:spPr>
            <a:xfrm>
              <a:off x="0" y="0"/>
              <a:ext cx="405522" cy="238092"/>
            </a:xfrm>
            <a:custGeom>
              <a:avLst/>
              <a:gdLst/>
              <a:ahLst/>
              <a:cxnLst/>
              <a:rect l="l" t="t" r="r" b="b"/>
              <a:pathLst>
                <a:path w="405522" h="238092">
                  <a:moveTo>
                    <a:pt x="0" y="0"/>
                  </a:moveTo>
                  <a:lnTo>
                    <a:pt x="405522" y="0"/>
                  </a:lnTo>
                  <a:lnTo>
                    <a:pt x="405522" y="238092"/>
                  </a:lnTo>
                  <a:lnTo>
                    <a:pt x="0" y="238092"/>
                  </a:lnTo>
                  <a:close/>
                </a:path>
              </a:pathLst>
            </a:custGeom>
            <a:solidFill>
              <a:srgbClr val="D6910B"/>
            </a:solidFill>
            <a:ln cap="sq">
              <a:noFill/>
              <a:prstDash val="solid"/>
              <a:miter/>
            </a:ln>
          </p:spPr>
        </p:sp>
        <p:sp>
          <p:nvSpPr>
            <p:cNvPr id="209" name="TextBox 145">
              <a:extLst>
                <a:ext uri="{FF2B5EF4-FFF2-40B4-BE49-F238E27FC236}">
                  <a16:creationId xmlns:a16="http://schemas.microsoft.com/office/drawing/2014/main" id="{6BF45CAA-44B2-4767-8763-0CB13722A904}"/>
                </a:ext>
              </a:extLst>
            </p:cNvPr>
            <p:cNvSpPr txBox="1"/>
            <p:nvPr/>
          </p:nvSpPr>
          <p:spPr>
            <a:xfrm>
              <a:off x="0" y="-47625"/>
              <a:ext cx="405522" cy="28571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marL="0" lvl="0" indent="0" algn="ctr">
                <a:lnSpc>
                  <a:spcPts val="2520"/>
                </a:lnSpc>
                <a:spcBef>
                  <a:spcPct val="0"/>
                </a:spcBef>
              </a:pPr>
              <a:r>
                <a:rPr lang="zh-TW" altLang="en-US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  <a:t>師資</a:t>
              </a:r>
              <a:br>
                <a:rPr lang="en-US" altLang="zh-TW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</a:br>
              <a:r>
                <a:rPr lang="zh-TW" altLang="en-US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  <a:t>列表</a:t>
              </a:r>
              <a:endParaRPr lang="en-US" sz="2400" u="none" strike="noStrike" dirty="0">
                <a:solidFill>
                  <a:srgbClr val="FFFAEC"/>
                </a:solidFill>
                <a:latin typeface="Maven Pro Bold"/>
                <a:ea typeface="Maven Pro Bold"/>
                <a:cs typeface="Maven Pro Bold"/>
                <a:sym typeface="Maven Pro Bold"/>
              </a:endParaRPr>
            </a:p>
          </p:txBody>
        </p:sp>
      </p:grpSp>
      <p:grpSp>
        <p:nvGrpSpPr>
          <p:cNvPr id="187" name="Group 146">
            <a:extLst>
              <a:ext uri="{FF2B5EF4-FFF2-40B4-BE49-F238E27FC236}">
                <a16:creationId xmlns:a16="http://schemas.microsoft.com/office/drawing/2014/main" id="{5C720E28-B84E-47E4-9570-5FE4ADEF1792}"/>
              </a:ext>
            </a:extLst>
          </p:cNvPr>
          <p:cNvGrpSpPr/>
          <p:nvPr/>
        </p:nvGrpSpPr>
        <p:grpSpPr>
          <a:xfrm>
            <a:off x="4839822" y="4066027"/>
            <a:ext cx="1316856" cy="781376"/>
            <a:chOff x="0" y="0"/>
            <a:chExt cx="429130" cy="238092"/>
          </a:xfrm>
        </p:grpSpPr>
        <p:sp>
          <p:nvSpPr>
            <p:cNvPr id="206" name="Freeform 147">
              <a:extLst>
                <a:ext uri="{FF2B5EF4-FFF2-40B4-BE49-F238E27FC236}">
                  <a16:creationId xmlns:a16="http://schemas.microsoft.com/office/drawing/2014/main" id="{88074D4A-2A2B-4F8F-B391-F7D00D19B54C}"/>
                </a:ext>
              </a:extLst>
            </p:cNvPr>
            <p:cNvSpPr/>
            <p:nvPr/>
          </p:nvSpPr>
          <p:spPr>
            <a:xfrm>
              <a:off x="0" y="0"/>
              <a:ext cx="429130" cy="238092"/>
            </a:xfrm>
            <a:custGeom>
              <a:avLst/>
              <a:gdLst/>
              <a:ahLst/>
              <a:cxnLst/>
              <a:rect l="l" t="t" r="r" b="b"/>
              <a:pathLst>
                <a:path w="429130" h="238092">
                  <a:moveTo>
                    <a:pt x="0" y="0"/>
                  </a:moveTo>
                  <a:lnTo>
                    <a:pt x="429130" y="0"/>
                  </a:lnTo>
                  <a:lnTo>
                    <a:pt x="429130" y="238092"/>
                  </a:lnTo>
                  <a:lnTo>
                    <a:pt x="0" y="238092"/>
                  </a:lnTo>
                  <a:close/>
                </a:path>
              </a:pathLst>
            </a:custGeom>
            <a:solidFill>
              <a:srgbClr val="D6910B"/>
            </a:solidFill>
            <a:ln cap="sq">
              <a:noFill/>
              <a:prstDash val="solid"/>
              <a:miter/>
            </a:ln>
          </p:spPr>
        </p:sp>
        <p:sp>
          <p:nvSpPr>
            <p:cNvPr id="207" name="TextBox 148">
              <a:extLst>
                <a:ext uri="{FF2B5EF4-FFF2-40B4-BE49-F238E27FC236}">
                  <a16:creationId xmlns:a16="http://schemas.microsoft.com/office/drawing/2014/main" id="{C588FD0B-0A77-4C5E-AF6C-93AB23E8F1AA}"/>
                </a:ext>
              </a:extLst>
            </p:cNvPr>
            <p:cNvSpPr txBox="1"/>
            <p:nvPr/>
          </p:nvSpPr>
          <p:spPr>
            <a:xfrm>
              <a:off x="0" y="-47625"/>
              <a:ext cx="429130" cy="28571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marL="0" lvl="0" indent="0" algn="ctr">
                <a:lnSpc>
                  <a:spcPts val="2520"/>
                </a:lnSpc>
                <a:spcBef>
                  <a:spcPct val="0"/>
                </a:spcBef>
              </a:pPr>
              <a:r>
                <a:rPr lang="zh-TW" altLang="en-US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  <a:t>家教</a:t>
              </a:r>
              <a:br>
                <a:rPr lang="en-US" altLang="zh-TW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</a:br>
              <a:r>
                <a:rPr lang="zh-TW" altLang="en-US" sz="2400" u="none" strike="noStrike" dirty="0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  <a:t>需求</a:t>
              </a:r>
              <a:endParaRPr lang="en-US" sz="2400" u="none" strike="noStrike" dirty="0">
                <a:solidFill>
                  <a:srgbClr val="FFFAEC"/>
                </a:solidFill>
                <a:latin typeface="Maven Pro Bold"/>
                <a:ea typeface="Maven Pro Bold"/>
                <a:cs typeface="Maven Pro Bold"/>
                <a:sym typeface="Maven Pro Bold"/>
              </a:endParaRPr>
            </a:p>
          </p:txBody>
        </p:sp>
      </p:grpSp>
      <p:sp>
        <p:nvSpPr>
          <p:cNvPr id="188" name="AutoShape 149">
            <a:extLst>
              <a:ext uri="{FF2B5EF4-FFF2-40B4-BE49-F238E27FC236}">
                <a16:creationId xmlns:a16="http://schemas.microsoft.com/office/drawing/2014/main" id="{E4C8A34B-CF45-4453-BA0D-9F071E364BCF}"/>
              </a:ext>
            </a:extLst>
          </p:cNvPr>
          <p:cNvSpPr/>
          <p:nvPr/>
        </p:nvSpPr>
        <p:spPr>
          <a:xfrm flipH="1">
            <a:off x="7041232" y="3117889"/>
            <a:ext cx="106788" cy="989611"/>
          </a:xfrm>
          <a:prstGeom prst="line">
            <a:avLst/>
          </a:prstGeom>
          <a:ln w="88900" cap="rnd">
            <a:solidFill>
              <a:srgbClr val="E5B045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89" name="AutoShape 150">
            <a:extLst>
              <a:ext uri="{FF2B5EF4-FFF2-40B4-BE49-F238E27FC236}">
                <a16:creationId xmlns:a16="http://schemas.microsoft.com/office/drawing/2014/main" id="{EBB8EFDA-9BF8-4F93-95A5-BB51438F133E}"/>
              </a:ext>
            </a:extLst>
          </p:cNvPr>
          <p:cNvSpPr/>
          <p:nvPr/>
        </p:nvSpPr>
        <p:spPr>
          <a:xfrm>
            <a:off x="7148020" y="3117890"/>
            <a:ext cx="1359238" cy="970552"/>
          </a:xfrm>
          <a:prstGeom prst="line">
            <a:avLst/>
          </a:prstGeom>
          <a:ln w="88900" cap="rnd">
            <a:solidFill>
              <a:srgbClr val="E5B045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216" name="群組 215">
            <a:extLst>
              <a:ext uri="{FF2B5EF4-FFF2-40B4-BE49-F238E27FC236}">
                <a16:creationId xmlns:a16="http://schemas.microsoft.com/office/drawing/2014/main" id="{1757009D-BC0E-4456-B539-FDFF184BE273}"/>
              </a:ext>
            </a:extLst>
          </p:cNvPr>
          <p:cNvGrpSpPr/>
          <p:nvPr/>
        </p:nvGrpSpPr>
        <p:grpSpPr>
          <a:xfrm>
            <a:off x="6303518" y="4046564"/>
            <a:ext cx="1317600" cy="823076"/>
            <a:chOff x="6303518" y="4046564"/>
            <a:chExt cx="1317600" cy="823076"/>
          </a:xfrm>
        </p:grpSpPr>
        <p:sp>
          <p:nvSpPr>
            <p:cNvPr id="204" name="Freeform 156">
              <a:extLst>
                <a:ext uri="{FF2B5EF4-FFF2-40B4-BE49-F238E27FC236}">
                  <a16:creationId xmlns:a16="http://schemas.microsoft.com/office/drawing/2014/main" id="{B1E12681-8AD7-4B7A-BF7A-5F5BAD9373A3}"/>
                </a:ext>
              </a:extLst>
            </p:cNvPr>
            <p:cNvSpPr/>
            <p:nvPr/>
          </p:nvSpPr>
          <p:spPr>
            <a:xfrm>
              <a:off x="6303518" y="4088442"/>
              <a:ext cx="1317600" cy="781198"/>
            </a:xfrm>
            <a:custGeom>
              <a:avLst/>
              <a:gdLst/>
              <a:ahLst/>
              <a:cxnLst/>
              <a:rect l="l" t="t" r="r" b="b"/>
              <a:pathLst>
                <a:path w="322323" h="165578">
                  <a:moveTo>
                    <a:pt x="0" y="0"/>
                  </a:moveTo>
                  <a:lnTo>
                    <a:pt x="322323" y="0"/>
                  </a:lnTo>
                  <a:lnTo>
                    <a:pt x="322323" y="165578"/>
                  </a:lnTo>
                  <a:lnTo>
                    <a:pt x="0" y="165578"/>
                  </a:lnTo>
                  <a:close/>
                </a:path>
              </a:pathLst>
            </a:custGeom>
            <a:solidFill>
              <a:srgbClr val="D6910B"/>
            </a:solidFill>
            <a:ln cap="sq">
              <a:noFill/>
              <a:prstDash val="solid"/>
              <a:miter/>
            </a:ln>
          </p:spPr>
        </p:sp>
        <p:sp>
          <p:nvSpPr>
            <p:cNvPr id="205" name="TextBox 157">
              <a:extLst>
                <a:ext uri="{FF2B5EF4-FFF2-40B4-BE49-F238E27FC236}">
                  <a16:creationId xmlns:a16="http://schemas.microsoft.com/office/drawing/2014/main" id="{9DE742DD-9D8B-4E0E-AAE3-8EC6B50F2671}"/>
                </a:ext>
              </a:extLst>
            </p:cNvPr>
            <p:cNvSpPr txBox="1"/>
            <p:nvPr/>
          </p:nvSpPr>
          <p:spPr>
            <a:xfrm>
              <a:off x="6423759" y="4046564"/>
              <a:ext cx="1121529" cy="699694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2400" dirty="0" err="1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  <a:t>我是學生</a:t>
              </a:r>
              <a:endParaRPr lang="en-US" sz="2400" dirty="0">
                <a:solidFill>
                  <a:srgbClr val="FFFAEC"/>
                </a:solidFill>
                <a:latin typeface="Maven Pro Bold"/>
                <a:ea typeface="Maven Pro Bold"/>
                <a:cs typeface="Maven Pro Bold"/>
                <a:sym typeface="Maven Pro Bold"/>
              </a:endParaRPr>
            </a:p>
          </p:txBody>
        </p:sp>
      </p:grpSp>
      <p:grpSp>
        <p:nvGrpSpPr>
          <p:cNvPr id="195" name="Group 158">
            <a:extLst>
              <a:ext uri="{FF2B5EF4-FFF2-40B4-BE49-F238E27FC236}">
                <a16:creationId xmlns:a16="http://schemas.microsoft.com/office/drawing/2014/main" id="{FB616CF6-F440-4452-9FD9-DCFAA0D17D6C}"/>
              </a:ext>
            </a:extLst>
          </p:cNvPr>
          <p:cNvGrpSpPr/>
          <p:nvPr/>
        </p:nvGrpSpPr>
        <p:grpSpPr>
          <a:xfrm>
            <a:off x="7817799" y="4066027"/>
            <a:ext cx="1317600" cy="806107"/>
            <a:chOff x="-393907" y="-36257"/>
            <a:chExt cx="429371" cy="245628"/>
          </a:xfrm>
        </p:grpSpPr>
        <p:sp>
          <p:nvSpPr>
            <p:cNvPr id="202" name="Freeform 159">
              <a:extLst>
                <a:ext uri="{FF2B5EF4-FFF2-40B4-BE49-F238E27FC236}">
                  <a16:creationId xmlns:a16="http://schemas.microsoft.com/office/drawing/2014/main" id="{A888807C-1EF8-4A8E-9B2D-4C201293F19A}"/>
                </a:ext>
              </a:extLst>
            </p:cNvPr>
            <p:cNvSpPr/>
            <p:nvPr/>
          </p:nvSpPr>
          <p:spPr>
            <a:xfrm>
              <a:off x="-393907" y="-28667"/>
              <a:ext cx="429371" cy="238038"/>
            </a:xfrm>
            <a:custGeom>
              <a:avLst/>
              <a:gdLst/>
              <a:ahLst/>
              <a:cxnLst/>
              <a:rect l="l" t="t" r="r" b="b"/>
              <a:pathLst>
                <a:path w="322323" h="165578">
                  <a:moveTo>
                    <a:pt x="0" y="0"/>
                  </a:moveTo>
                  <a:lnTo>
                    <a:pt x="322323" y="0"/>
                  </a:lnTo>
                  <a:lnTo>
                    <a:pt x="322323" y="165578"/>
                  </a:lnTo>
                  <a:lnTo>
                    <a:pt x="0" y="165578"/>
                  </a:lnTo>
                  <a:close/>
                </a:path>
              </a:pathLst>
            </a:custGeom>
            <a:solidFill>
              <a:srgbClr val="D6910B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TW" altLang="en-US" dirty="0"/>
            </a:p>
          </p:txBody>
        </p:sp>
        <p:sp>
          <p:nvSpPr>
            <p:cNvPr id="203" name="TextBox 160">
              <a:extLst>
                <a:ext uri="{FF2B5EF4-FFF2-40B4-BE49-F238E27FC236}">
                  <a16:creationId xmlns:a16="http://schemas.microsoft.com/office/drawing/2014/main" id="{6188EAF5-0E33-4C65-B133-CF243C2E91DA}"/>
                </a:ext>
              </a:extLst>
            </p:cNvPr>
            <p:cNvSpPr txBox="1"/>
            <p:nvPr/>
          </p:nvSpPr>
          <p:spPr>
            <a:xfrm>
              <a:off x="-335503" y="-36257"/>
              <a:ext cx="365477" cy="213203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2400" dirty="0" err="1">
                  <a:solidFill>
                    <a:srgbClr val="FFFAEC"/>
                  </a:solidFill>
                  <a:latin typeface="Maven Pro Bold"/>
                  <a:ea typeface="Maven Pro Bold"/>
                  <a:cs typeface="Maven Pro Bold"/>
                  <a:sym typeface="Maven Pro Bold"/>
                </a:rPr>
                <a:t>我是老師</a:t>
              </a:r>
              <a:endParaRPr lang="en-US" sz="1800" dirty="0">
                <a:solidFill>
                  <a:srgbClr val="FFFAEC"/>
                </a:solidFill>
                <a:latin typeface="Maven Pro Bold"/>
                <a:ea typeface="Maven Pro Bold"/>
                <a:cs typeface="Maven Pro Bold"/>
                <a:sym typeface="Maven Pro 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5810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 idx="4294967295"/>
          </p:nvPr>
        </p:nvSpPr>
        <p:spPr>
          <a:xfrm>
            <a:off x="632520" y="72008"/>
            <a:ext cx="8640960" cy="692696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功能介紹</a:t>
            </a:r>
            <a:r>
              <a:rPr lang="en-US" altLang="zh-TW" dirty="0"/>
              <a:t>(</a:t>
            </a:r>
            <a:r>
              <a:rPr lang="zh-TW" altLang="en-US" dirty="0"/>
              <a:t>首頁</a:t>
            </a:r>
            <a:r>
              <a:rPr lang="en-US" altLang="zh-TW" dirty="0"/>
              <a:t>/</a:t>
            </a:r>
            <a:r>
              <a:rPr lang="zh-TW" altLang="en-US" dirty="0"/>
              <a:t>註冊</a:t>
            </a:r>
            <a:r>
              <a:rPr lang="en-US" altLang="zh-TW" dirty="0"/>
              <a:t>/</a:t>
            </a:r>
            <a:r>
              <a:rPr lang="zh-TW" altLang="en-US" dirty="0"/>
              <a:t>登入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2106DF1-25D2-5580-7EB8-D7612429A24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815D80E-6C26-480B-BA71-FC31D19D11DE}" type="datetimeyyyy">
              <a:rPr lang="en-US" altLang="zh-TW" smtClean="0"/>
              <a:t>2024</a:t>
            </a:fld>
            <a:endParaRPr lang="zh-TW" altLang="en-US" dirty="0"/>
          </a:p>
        </p:txBody>
      </p:sp>
      <p:pic>
        <p:nvPicPr>
          <p:cNvPr id="2" name="Windows 10_11 內建的螢幕錄影功能設定與使用教學 _ KJie Notes 和其他 1 個頁面 - 設定檔 1 - Microsoft​ Edge 2024-08-20 14-34-04">
            <a:hlinkClick r:id="" action="ppaction://media"/>
            <a:extLst>
              <a:ext uri="{FF2B5EF4-FFF2-40B4-BE49-F238E27FC236}">
                <a16:creationId xmlns:a16="http://schemas.microsoft.com/office/drawing/2014/main" id="{AECFFFE2-5C7D-400A-9275-BDF61AACE79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7710" y="789712"/>
            <a:ext cx="9510579" cy="5375592"/>
          </a:xfrm>
        </p:spPr>
      </p:pic>
    </p:spTree>
    <p:extLst>
      <p:ext uri="{BB962C8B-B14F-4D97-AF65-F5344CB8AC3E}">
        <p14:creationId xmlns:p14="http://schemas.microsoft.com/office/powerpoint/2010/main" val="3577770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 idx="4294967295"/>
          </p:nvPr>
        </p:nvSpPr>
        <p:spPr>
          <a:xfrm>
            <a:off x="632520" y="72008"/>
            <a:ext cx="8640960" cy="692696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功能介紹</a:t>
            </a:r>
            <a:r>
              <a:rPr lang="en-US" altLang="zh-TW" dirty="0"/>
              <a:t>(</a:t>
            </a:r>
            <a:r>
              <a:rPr lang="zh-TW" altLang="en-US" dirty="0"/>
              <a:t>發案</a:t>
            </a:r>
            <a:r>
              <a:rPr lang="en-US" altLang="zh-TW" dirty="0"/>
              <a:t>/</a:t>
            </a:r>
            <a:r>
              <a:rPr lang="zh-TW" altLang="en-US" dirty="0"/>
              <a:t>搜尋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2106DF1-25D2-5580-7EB8-D7612429A24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815D80E-6C26-480B-BA71-FC31D19D11DE}" type="datetimeyyyy">
              <a:rPr lang="en-US" altLang="zh-TW" smtClean="0"/>
              <a:t>2024</a:t>
            </a:fld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E0DE9E2-6A2E-4B96-9E33-358D1E5F8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Windows 10_11 內建的螢幕錄影功能設定與使用教學 _ KJie Notes 和其他 1 個頁面 - 設定檔 1 - Microsoft​ Edge 2024-08-20 14-34-04">
            <a:hlinkClick r:id="" action="ppaction://media"/>
            <a:extLst>
              <a:ext uri="{FF2B5EF4-FFF2-40B4-BE49-F238E27FC236}">
                <a16:creationId xmlns:a16="http://schemas.microsoft.com/office/drawing/2014/main" id="{B759BF52-1900-4BA4-84BE-0335D51AC8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 bwMode="ltGray">
          <a:xfrm>
            <a:off x="197710" y="789712"/>
            <a:ext cx="9510579" cy="53755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1442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2020簡報範本_light">
  <a:themeElements>
    <a:clrScheme name="自訂 4">
      <a:dk1>
        <a:srgbClr val="545454"/>
      </a:dk1>
      <a:lt1>
        <a:srgbClr val="FFFFFF"/>
      </a:lt1>
      <a:dk2>
        <a:srgbClr val="C6C6C6"/>
      </a:dk2>
      <a:lt2>
        <a:srgbClr val="F2F2F2"/>
      </a:lt2>
      <a:accent1>
        <a:srgbClr val="FFFFFF"/>
      </a:accent1>
      <a:accent2>
        <a:srgbClr val="2D8F98"/>
      </a:accent2>
      <a:accent3>
        <a:srgbClr val="F0591B"/>
      </a:accent3>
      <a:accent4>
        <a:srgbClr val="FFC000"/>
      </a:accent4>
      <a:accent5>
        <a:srgbClr val="90C115"/>
      </a:accent5>
      <a:accent6>
        <a:srgbClr val="6ECBD4"/>
      </a:accent6>
      <a:hlink>
        <a:srgbClr val="F0591B"/>
      </a:hlink>
      <a:folHlink>
        <a:srgbClr val="2A2A2A"/>
      </a:folHlink>
    </a:clrScheme>
    <a:fontScheme name="自訂 1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資策會2021簡報範本_dark.potx" id="{81C76F81-1671-4B56-BD0F-02ECACBEA1CD}" vid="{64F81388-CB1B-4503-9A85-CB10ADCB8F3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資策會2021_簡報範本_dark_1</Template>
  <TotalTime>365</TotalTime>
  <Words>299</Words>
  <Application>Microsoft Office PowerPoint</Application>
  <PresentationFormat>A4 紙張 (210x297 公釐)</PresentationFormat>
  <Paragraphs>60</Paragraphs>
  <Slides>13</Slides>
  <Notes>0</Notes>
  <HiddenSlides>0</HiddenSlides>
  <MMClips>5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4" baseType="lpstr">
      <vt:lpstr>Noto Sans T Chinese</vt:lpstr>
      <vt:lpstr>Noto Sans T Chinese Bold</vt:lpstr>
      <vt:lpstr>微軟正黑體</vt:lpstr>
      <vt:lpstr>新細明體</vt:lpstr>
      <vt:lpstr>Arial</vt:lpstr>
      <vt:lpstr>Calibri</vt:lpstr>
      <vt:lpstr>Lovelo</vt:lpstr>
      <vt:lpstr>Maven Pro Bold</vt:lpstr>
      <vt:lpstr>Poppins</vt:lpstr>
      <vt:lpstr>Wingdings</vt:lpstr>
      <vt:lpstr>2020簡報範本_light</vt:lpstr>
      <vt:lpstr>LearnLink家教平台</vt:lpstr>
      <vt:lpstr>小組成員與分工介紹</vt:lpstr>
      <vt:lpstr>動機&amp;目的</vt:lpstr>
      <vt:lpstr>LOGO設計</vt:lpstr>
      <vt:lpstr>PowerPoint 簡報</vt:lpstr>
      <vt:lpstr>開發技術與使用工具</vt:lpstr>
      <vt:lpstr>網站架構圖</vt:lpstr>
      <vt:lpstr>功能介紹(首頁/註冊/登入)</vt:lpstr>
      <vt:lpstr>功能介紹(發案/搜尋)</vt:lpstr>
      <vt:lpstr>功能介紹(會員中心-基本資料 老師 學生)</vt:lpstr>
      <vt:lpstr>功能介紹(收藏/聯絡)</vt:lpstr>
      <vt:lpstr>功能介紹(接案進行中 行事曆 課表)</vt:lpstr>
      <vt:lpstr>PowerPoint 簡報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題目</dc:title>
  <dc:creator>Wei-Tsung Wang</dc:creator>
  <cp:lastModifiedBy>User</cp:lastModifiedBy>
  <cp:revision>73</cp:revision>
  <dcterms:created xsi:type="dcterms:W3CDTF">2021-04-12T00:49:08Z</dcterms:created>
  <dcterms:modified xsi:type="dcterms:W3CDTF">2024-08-20T07:38:52Z</dcterms:modified>
  <cp:category/>
</cp:coreProperties>
</file>

<file path=docProps/thumbnail.jpeg>
</file>